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57" r:id="rId3"/>
    <p:sldId id="264" r:id="rId4"/>
    <p:sldId id="293" r:id="rId5"/>
    <p:sldId id="269" r:id="rId6"/>
    <p:sldId id="258" r:id="rId7"/>
    <p:sldId id="259" r:id="rId8"/>
    <p:sldId id="268" r:id="rId9"/>
    <p:sldId id="260" r:id="rId10"/>
    <p:sldId id="261" r:id="rId11"/>
    <p:sldId id="262" r:id="rId12"/>
    <p:sldId id="265" r:id="rId13"/>
    <p:sldId id="266" r:id="rId14"/>
    <p:sldId id="267" r:id="rId15"/>
    <p:sldId id="263" r:id="rId16"/>
    <p:sldId id="272" r:id="rId17"/>
    <p:sldId id="270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7" r:id="rId32"/>
    <p:sldId id="291" r:id="rId33"/>
    <p:sldId id="292" r:id="rId34"/>
    <p:sldId id="288" r:id="rId35"/>
    <p:sldId id="294" r:id="rId36"/>
    <p:sldId id="290" r:id="rId37"/>
    <p:sldId id="289" r:id="rId38"/>
    <p:sldId id="296" r:id="rId39"/>
    <p:sldId id="285" r:id="rId40"/>
    <p:sldId id="295" r:id="rId41"/>
    <p:sldId id="28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1" autoAdjust="0"/>
    <p:restoredTop sz="90213" autoAdjust="0"/>
  </p:normalViewPr>
  <p:slideViewPr>
    <p:cSldViewPr>
      <p:cViewPr varScale="1">
        <p:scale>
          <a:sx n="84" d="100"/>
          <a:sy n="84" d="100"/>
        </p:scale>
        <p:origin x="-11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9E8794-C2BF-4B37-BF48-E8D4B37ABB8A}" type="doc">
      <dgm:prSet loTypeId="urn:microsoft.com/office/officeart/2005/8/layout/cycle8" loCatId="cycle" qsTypeId="urn:microsoft.com/office/officeart/2005/8/quickstyle/3d7" qsCatId="3D" csTypeId="urn:microsoft.com/office/officeart/2005/8/colors/colorful1" csCatId="colorful" phldr="1"/>
      <dgm:spPr/>
    </dgm:pt>
    <dgm:pt modelId="{CA97A6DE-0D88-49A1-BB88-749B4528F28E}">
      <dgm:prSet phldrT="[Text]"/>
      <dgm:spPr/>
      <dgm:t>
        <a:bodyPr/>
        <a:lstStyle/>
        <a:p>
          <a:r>
            <a:rPr lang="en-GB" dirty="0" smtClean="0"/>
            <a:t>Team</a:t>
          </a:r>
          <a:endParaRPr lang="en-GB" dirty="0"/>
        </a:p>
      </dgm:t>
    </dgm:pt>
    <dgm:pt modelId="{E50D5AC6-D88D-4B39-B4D2-051349C26B54}" type="parTrans" cxnId="{6F5B6A17-E469-44FA-882C-5BAB1111D10F}">
      <dgm:prSet/>
      <dgm:spPr/>
      <dgm:t>
        <a:bodyPr/>
        <a:lstStyle/>
        <a:p>
          <a:endParaRPr lang="en-GB"/>
        </a:p>
      </dgm:t>
    </dgm:pt>
    <dgm:pt modelId="{F2C39CDC-303C-4CB3-9862-E38123BD7613}" type="sibTrans" cxnId="{6F5B6A17-E469-44FA-882C-5BAB1111D10F}">
      <dgm:prSet/>
      <dgm:spPr/>
      <dgm:t>
        <a:bodyPr/>
        <a:lstStyle/>
        <a:p>
          <a:endParaRPr lang="en-GB"/>
        </a:p>
      </dgm:t>
    </dgm:pt>
    <dgm:pt modelId="{3CB73B34-362C-404C-BD54-B34105DB1FC2}">
      <dgm:prSet phldrT="[Text]"/>
      <dgm:spPr/>
      <dgm:t>
        <a:bodyPr/>
        <a:lstStyle/>
        <a:p>
          <a:r>
            <a:rPr lang="en-GB" dirty="0" smtClean="0"/>
            <a:t>Scrum Master</a:t>
          </a:r>
          <a:endParaRPr lang="en-GB" dirty="0"/>
        </a:p>
      </dgm:t>
    </dgm:pt>
    <dgm:pt modelId="{933C48C8-89F4-4AD7-A23B-98AA0C960F7F}" type="parTrans" cxnId="{52341A3A-0DA0-4EB3-91BD-E7951C0A0E35}">
      <dgm:prSet/>
      <dgm:spPr/>
      <dgm:t>
        <a:bodyPr/>
        <a:lstStyle/>
        <a:p>
          <a:endParaRPr lang="en-GB"/>
        </a:p>
      </dgm:t>
    </dgm:pt>
    <dgm:pt modelId="{3EDFEBCC-B00F-428B-BE45-2F02759511ED}" type="sibTrans" cxnId="{52341A3A-0DA0-4EB3-91BD-E7951C0A0E35}">
      <dgm:prSet/>
      <dgm:spPr/>
      <dgm:t>
        <a:bodyPr/>
        <a:lstStyle/>
        <a:p>
          <a:endParaRPr lang="en-GB"/>
        </a:p>
      </dgm:t>
    </dgm:pt>
    <dgm:pt modelId="{EBCFBD6E-4479-4ADB-9A7B-2036129BED96}">
      <dgm:prSet phldrT="[Text]"/>
      <dgm:spPr/>
      <dgm:t>
        <a:bodyPr/>
        <a:lstStyle/>
        <a:p>
          <a:r>
            <a:rPr lang="en-GB" dirty="0" smtClean="0"/>
            <a:t>Product Owner</a:t>
          </a:r>
          <a:endParaRPr lang="en-GB" dirty="0"/>
        </a:p>
      </dgm:t>
    </dgm:pt>
    <dgm:pt modelId="{8521353C-1C51-474B-96F9-CEE9B2DD98D1}" type="parTrans" cxnId="{FD99D0F4-34FD-4643-B3EE-FDDC6990C513}">
      <dgm:prSet/>
      <dgm:spPr/>
      <dgm:t>
        <a:bodyPr/>
        <a:lstStyle/>
        <a:p>
          <a:endParaRPr lang="en-GB"/>
        </a:p>
      </dgm:t>
    </dgm:pt>
    <dgm:pt modelId="{DC60F585-2E17-4323-86C6-4B2F7BBDACED}" type="sibTrans" cxnId="{FD99D0F4-34FD-4643-B3EE-FDDC6990C513}">
      <dgm:prSet/>
      <dgm:spPr/>
      <dgm:t>
        <a:bodyPr/>
        <a:lstStyle/>
        <a:p>
          <a:endParaRPr lang="en-GB"/>
        </a:p>
      </dgm:t>
    </dgm:pt>
    <dgm:pt modelId="{1F436902-8BA1-452F-A133-E61DDD36C455}" type="pres">
      <dgm:prSet presAssocID="{FC9E8794-C2BF-4B37-BF48-E8D4B37ABB8A}" presName="compositeShape" presStyleCnt="0">
        <dgm:presLayoutVars>
          <dgm:chMax val="7"/>
          <dgm:dir/>
          <dgm:resizeHandles val="exact"/>
        </dgm:presLayoutVars>
      </dgm:prSet>
      <dgm:spPr/>
    </dgm:pt>
    <dgm:pt modelId="{D6775793-727F-4466-9FE8-6C551720373D}" type="pres">
      <dgm:prSet presAssocID="{FC9E8794-C2BF-4B37-BF48-E8D4B37ABB8A}" presName="wedge1" presStyleLbl="node1" presStyleIdx="0" presStyleCnt="3"/>
      <dgm:spPr/>
      <dgm:t>
        <a:bodyPr/>
        <a:lstStyle/>
        <a:p>
          <a:endParaRPr lang="en-GB"/>
        </a:p>
      </dgm:t>
    </dgm:pt>
    <dgm:pt modelId="{F4A77E48-41C0-4968-B590-29889BA5095D}" type="pres">
      <dgm:prSet presAssocID="{FC9E8794-C2BF-4B37-BF48-E8D4B37ABB8A}" presName="dummy1a" presStyleCnt="0"/>
      <dgm:spPr/>
    </dgm:pt>
    <dgm:pt modelId="{BC9EB58A-A376-4FB5-B947-130F8BD85B71}" type="pres">
      <dgm:prSet presAssocID="{FC9E8794-C2BF-4B37-BF48-E8D4B37ABB8A}" presName="dummy1b" presStyleCnt="0"/>
      <dgm:spPr/>
    </dgm:pt>
    <dgm:pt modelId="{07B0DFC6-A559-44CE-8839-69284C0A7FC0}" type="pres">
      <dgm:prSet presAssocID="{FC9E8794-C2BF-4B37-BF48-E8D4B37ABB8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BF604B-19D6-4A37-A064-F76DAC7B754A}" type="pres">
      <dgm:prSet presAssocID="{FC9E8794-C2BF-4B37-BF48-E8D4B37ABB8A}" presName="wedge2" presStyleLbl="node1" presStyleIdx="1" presStyleCnt="3"/>
      <dgm:spPr/>
      <dgm:t>
        <a:bodyPr/>
        <a:lstStyle/>
        <a:p>
          <a:endParaRPr lang="en-GB"/>
        </a:p>
      </dgm:t>
    </dgm:pt>
    <dgm:pt modelId="{3D4EC68A-1103-4969-8524-6498D988B4DB}" type="pres">
      <dgm:prSet presAssocID="{FC9E8794-C2BF-4B37-BF48-E8D4B37ABB8A}" presName="dummy2a" presStyleCnt="0"/>
      <dgm:spPr/>
    </dgm:pt>
    <dgm:pt modelId="{86C85166-F992-45F0-A59A-C69D93D090C4}" type="pres">
      <dgm:prSet presAssocID="{FC9E8794-C2BF-4B37-BF48-E8D4B37ABB8A}" presName="dummy2b" presStyleCnt="0"/>
      <dgm:spPr/>
    </dgm:pt>
    <dgm:pt modelId="{7682A927-D053-45FC-A86E-578322229CD5}" type="pres">
      <dgm:prSet presAssocID="{FC9E8794-C2BF-4B37-BF48-E8D4B37ABB8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B3A333-40DF-4D50-845F-59A0DFA465F5}" type="pres">
      <dgm:prSet presAssocID="{FC9E8794-C2BF-4B37-BF48-E8D4B37ABB8A}" presName="wedge3" presStyleLbl="node1" presStyleIdx="2" presStyleCnt="3"/>
      <dgm:spPr/>
      <dgm:t>
        <a:bodyPr/>
        <a:lstStyle/>
        <a:p>
          <a:endParaRPr lang="en-GB"/>
        </a:p>
      </dgm:t>
    </dgm:pt>
    <dgm:pt modelId="{3BA572FE-C216-4D7D-9269-0906EEF06A32}" type="pres">
      <dgm:prSet presAssocID="{FC9E8794-C2BF-4B37-BF48-E8D4B37ABB8A}" presName="dummy3a" presStyleCnt="0"/>
      <dgm:spPr/>
    </dgm:pt>
    <dgm:pt modelId="{73C588C6-50BA-4DE2-B655-F294379152E5}" type="pres">
      <dgm:prSet presAssocID="{FC9E8794-C2BF-4B37-BF48-E8D4B37ABB8A}" presName="dummy3b" presStyleCnt="0"/>
      <dgm:spPr/>
    </dgm:pt>
    <dgm:pt modelId="{609B525F-02EE-4A36-8D86-F57F92BCDB7D}" type="pres">
      <dgm:prSet presAssocID="{FC9E8794-C2BF-4B37-BF48-E8D4B37ABB8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5546F8A-EBAB-4894-A1EC-D6341039AFEF}" type="pres">
      <dgm:prSet presAssocID="{F2C39CDC-303C-4CB3-9862-E38123BD7613}" presName="arrowWedge1" presStyleLbl="fgSibTrans2D1" presStyleIdx="0" presStyleCnt="3"/>
      <dgm:spPr/>
    </dgm:pt>
    <dgm:pt modelId="{F3A86AC1-50FD-4BF9-B308-213B666463E2}" type="pres">
      <dgm:prSet presAssocID="{3EDFEBCC-B00F-428B-BE45-2F02759511ED}" presName="arrowWedge2" presStyleLbl="fgSibTrans2D1" presStyleIdx="1" presStyleCnt="3"/>
      <dgm:spPr/>
    </dgm:pt>
    <dgm:pt modelId="{0ECBD4AB-D6B8-45BC-AC24-682792F1A847}" type="pres">
      <dgm:prSet presAssocID="{DC60F585-2E17-4323-86C6-4B2F7BBDACED}" presName="arrowWedge3" presStyleLbl="fgSibTrans2D1" presStyleIdx="2" presStyleCnt="3"/>
      <dgm:spPr/>
    </dgm:pt>
  </dgm:ptLst>
  <dgm:cxnLst>
    <dgm:cxn modelId="{FD99D0F4-34FD-4643-B3EE-FDDC6990C513}" srcId="{FC9E8794-C2BF-4B37-BF48-E8D4B37ABB8A}" destId="{EBCFBD6E-4479-4ADB-9A7B-2036129BED96}" srcOrd="2" destOrd="0" parTransId="{8521353C-1C51-474B-96F9-CEE9B2DD98D1}" sibTransId="{DC60F585-2E17-4323-86C6-4B2F7BBDACED}"/>
    <dgm:cxn modelId="{39D749E7-D4CC-4C83-B1A5-986D15E61E21}" type="presOf" srcId="{FC9E8794-C2BF-4B37-BF48-E8D4B37ABB8A}" destId="{1F436902-8BA1-452F-A133-E61DDD36C455}" srcOrd="0" destOrd="0" presId="urn:microsoft.com/office/officeart/2005/8/layout/cycle8"/>
    <dgm:cxn modelId="{6F5B6A17-E469-44FA-882C-5BAB1111D10F}" srcId="{FC9E8794-C2BF-4B37-BF48-E8D4B37ABB8A}" destId="{CA97A6DE-0D88-49A1-BB88-749B4528F28E}" srcOrd="0" destOrd="0" parTransId="{E50D5AC6-D88D-4B39-B4D2-051349C26B54}" sibTransId="{F2C39CDC-303C-4CB3-9862-E38123BD7613}"/>
    <dgm:cxn modelId="{E6F88EA4-4CB4-4F99-8EA5-C93438F04615}" type="presOf" srcId="{EBCFBD6E-4479-4ADB-9A7B-2036129BED96}" destId="{16B3A333-40DF-4D50-845F-59A0DFA465F5}" srcOrd="0" destOrd="0" presId="urn:microsoft.com/office/officeart/2005/8/layout/cycle8"/>
    <dgm:cxn modelId="{C66A1718-B1CB-4B4E-84C9-F1E4945AC761}" type="presOf" srcId="{CA97A6DE-0D88-49A1-BB88-749B4528F28E}" destId="{07B0DFC6-A559-44CE-8839-69284C0A7FC0}" srcOrd="1" destOrd="0" presId="urn:microsoft.com/office/officeart/2005/8/layout/cycle8"/>
    <dgm:cxn modelId="{8BC7FA49-A627-4FF2-9527-71A5867846A3}" type="presOf" srcId="{3CB73B34-362C-404C-BD54-B34105DB1FC2}" destId="{7682A927-D053-45FC-A86E-578322229CD5}" srcOrd="1" destOrd="0" presId="urn:microsoft.com/office/officeart/2005/8/layout/cycle8"/>
    <dgm:cxn modelId="{52341A3A-0DA0-4EB3-91BD-E7951C0A0E35}" srcId="{FC9E8794-C2BF-4B37-BF48-E8D4B37ABB8A}" destId="{3CB73B34-362C-404C-BD54-B34105DB1FC2}" srcOrd="1" destOrd="0" parTransId="{933C48C8-89F4-4AD7-A23B-98AA0C960F7F}" sibTransId="{3EDFEBCC-B00F-428B-BE45-2F02759511ED}"/>
    <dgm:cxn modelId="{A970D0EC-B3D0-4E5F-B094-B15890B33200}" type="presOf" srcId="{CA97A6DE-0D88-49A1-BB88-749B4528F28E}" destId="{D6775793-727F-4466-9FE8-6C551720373D}" srcOrd="0" destOrd="0" presId="urn:microsoft.com/office/officeart/2005/8/layout/cycle8"/>
    <dgm:cxn modelId="{28C97E12-FAD2-4A51-85F3-43E46617116E}" type="presOf" srcId="{EBCFBD6E-4479-4ADB-9A7B-2036129BED96}" destId="{609B525F-02EE-4A36-8D86-F57F92BCDB7D}" srcOrd="1" destOrd="0" presId="urn:microsoft.com/office/officeart/2005/8/layout/cycle8"/>
    <dgm:cxn modelId="{16A48830-782B-4A65-98F7-859B2E4CEA23}" type="presOf" srcId="{3CB73B34-362C-404C-BD54-B34105DB1FC2}" destId="{33BF604B-19D6-4A37-A064-F76DAC7B754A}" srcOrd="0" destOrd="0" presId="urn:microsoft.com/office/officeart/2005/8/layout/cycle8"/>
    <dgm:cxn modelId="{CD7587AD-F1E9-4202-BBE3-BCF787DB45AD}" type="presParOf" srcId="{1F436902-8BA1-452F-A133-E61DDD36C455}" destId="{D6775793-727F-4466-9FE8-6C551720373D}" srcOrd="0" destOrd="0" presId="urn:microsoft.com/office/officeart/2005/8/layout/cycle8"/>
    <dgm:cxn modelId="{27A6CC3D-82CF-49E6-92AC-774F8A3270D2}" type="presParOf" srcId="{1F436902-8BA1-452F-A133-E61DDD36C455}" destId="{F4A77E48-41C0-4968-B590-29889BA5095D}" srcOrd="1" destOrd="0" presId="urn:microsoft.com/office/officeart/2005/8/layout/cycle8"/>
    <dgm:cxn modelId="{2D4CA2F0-46DA-43CC-B844-D3523253A28A}" type="presParOf" srcId="{1F436902-8BA1-452F-A133-E61DDD36C455}" destId="{BC9EB58A-A376-4FB5-B947-130F8BD85B71}" srcOrd="2" destOrd="0" presId="urn:microsoft.com/office/officeart/2005/8/layout/cycle8"/>
    <dgm:cxn modelId="{A9B936B9-1EE7-43D7-8F96-BE920BCABA30}" type="presParOf" srcId="{1F436902-8BA1-452F-A133-E61DDD36C455}" destId="{07B0DFC6-A559-44CE-8839-69284C0A7FC0}" srcOrd="3" destOrd="0" presId="urn:microsoft.com/office/officeart/2005/8/layout/cycle8"/>
    <dgm:cxn modelId="{E686A1C8-1B23-45B1-BC63-9B0CE1EECD4B}" type="presParOf" srcId="{1F436902-8BA1-452F-A133-E61DDD36C455}" destId="{33BF604B-19D6-4A37-A064-F76DAC7B754A}" srcOrd="4" destOrd="0" presId="urn:microsoft.com/office/officeart/2005/8/layout/cycle8"/>
    <dgm:cxn modelId="{1F044607-B15D-4B1B-A8D1-7209C34C9EFD}" type="presParOf" srcId="{1F436902-8BA1-452F-A133-E61DDD36C455}" destId="{3D4EC68A-1103-4969-8524-6498D988B4DB}" srcOrd="5" destOrd="0" presId="urn:microsoft.com/office/officeart/2005/8/layout/cycle8"/>
    <dgm:cxn modelId="{CB59BD1D-3B5E-4E9A-B120-897EDCA50EB2}" type="presParOf" srcId="{1F436902-8BA1-452F-A133-E61DDD36C455}" destId="{86C85166-F992-45F0-A59A-C69D93D090C4}" srcOrd="6" destOrd="0" presId="urn:microsoft.com/office/officeart/2005/8/layout/cycle8"/>
    <dgm:cxn modelId="{95AA9F57-E0F3-41DB-B426-7177C3099DE2}" type="presParOf" srcId="{1F436902-8BA1-452F-A133-E61DDD36C455}" destId="{7682A927-D053-45FC-A86E-578322229CD5}" srcOrd="7" destOrd="0" presId="urn:microsoft.com/office/officeart/2005/8/layout/cycle8"/>
    <dgm:cxn modelId="{9BCB5580-99BC-46FE-835F-491F78F5D1BA}" type="presParOf" srcId="{1F436902-8BA1-452F-A133-E61DDD36C455}" destId="{16B3A333-40DF-4D50-845F-59A0DFA465F5}" srcOrd="8" destOrd="0" presId="urn:microsoft.com/office/officeart/2005/8/layout/cycle8"/>
    <dgm:cxn modelId="{041714D6-2B8F-4039-9E27-2399BD3D91C0}" type="presParOf" srcId="{1F436902-8BA1-452F-A133-E61DDD36C455}" destId="{3BA572FE-C216-4D7D-9269-0906EEF06A32}" srcOrd="9" destOrd="0" presId="urn:microsoft.com/office/officeart/2005/8/layout/cycle8"/>
    <dgm:cxn modelId="{1D926A63-EA9B-41A2-94E3-977B1510DA67}" type="presParOf" srcId="{1F436902-8BA1-452F-A133-E61DDD36C455}" destId="{73C588C6-50BA-4DE2-B655-F294379152E5}" srcOrd="10" destOrd="0" presId="urn:microsoft.com/office/officeart/2005/8/layout/cycle8"/>
    <dgm:cxn modelId="{331E4D9B-495C-48EB-9C31-654F064C9456}" type="presParOf" srcId="{1F436902-8BA1-452F-A133-E61DDD36C455}" destId="{609B525F-02EE-4A36-8D86-F57F92BCDB7D}" srcOrd="11" destOrd="0" presId="urn:microsoft.com/office/officeart/2005/8/layout/cycle8"/>
    <dgm:cxn modelId="{6DBFADBB-4588-4A02-8EDD-EB4DA97250CF}" type="presParOf" srcId="{1F436902-8BA1-452F-A133-E61DDD36C455}" destId="{B5546F8A-EBAB-4894-A1EC-D6341039AFEF}" srcOrd="12" destOrd="0" presId="urn:microsoft.com/office/officeart/2005/8/layout/cycle8"/>
    <dgm:cxn modelId="{22641261-6691-40E4-AC72-A5BA87947363}" type="presParOf" srcId="{1F436902-8BA1-452F-A133-E61DDD36C455}" destId="{F3A86AC1-50FD-4BF9-B308-213B666463E2}" srcOrd="13" destOrd="0" presId="urn:microsoft.com/office/officeart/2005/8/layout/cycle8"/>
    <dgm:cxn modelId="{B478D570-5BA6-4CFB-8EEA-FFA928C14D2F}" type="presParOf" srcId="{1F436902-8BA1-452F-A133-E61DDD36C455}" destId="{0ECBD4AB-D6B8-45BC-AC24-682792F1A84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12ED12-E379-4C5D-B8CF-7C9588AD761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16F2D4B5-48F6-42DF-A3C1-C9D4C215E340}">
      <dgm:prSet/>
      <dgm:spPr/>
      <dgm:t>
        <a:bodyPr/>
        <a:lstStyle/>
        <a:p>
          <a:endParaRPr lang="en-GB"/>
        </a:p>
      </dgm:t>
    </dgm:pt>
    <dgm:pt modelId="{8A5031BA-5AC8-49C6-AF2E-FBE7E7152599}" type="parTrans" cxnId="{E9BA4730-73BB-45F9-83C6-64207F682E27}">
      <dgm:prSet/>
      <dgm:spPr/>
      <dgm:t>
        <a:bodyPr/>
        <a:lstStyle/>
        <a:p>
          <a:endParaRPr lang="en-GB"/>
        </a:p>
      </dgm:t>
    </dgm:pt>
    <dgm:pt modelId="{AC2080D7-BE7E-4058-B5C0-0BCB07C0855F}" type="sibTrans" cxnId="{E9BA4730-73BB-45F9-83C6-64207F682E27}">
      <dgm:prSet/>
      <dgm:spPr/>
      <dgm:t>
        <a:bodyPr/>
        <a:lstStyle/>
        <a:p>
          <a:endParaRPr lang="en-GB"/>
        </a:p>
      </dgm:t>
    </dgm:pt>
    <dgm:pt modelId="{E081B972-7378-429A-8D47-FEC4672D34A0}" type="pres">
      <dgm:prSet presAssocID="{3512ED12-E379-4C5D-B8CF-7C9588AD761D}" presName="Name0" presStyleCnt="0">
        <dgm:presLayoutVars>
          <dgm:dir/>
          <dgm:animLvl val="lvl"/>
          <dgm:resizeHandles val="exact"/>
        </dgm:presLayoutVars>
      </dgm:prSet>
      <dgm:spPr/>
    </dgm:pt>
    <dgm:pt modelId="{3DA25DEC-F664-4565-990C-2B256C89035F}" type="pres">
      <dgm:prSet presAssocID="{16F2D4B5-48F6-42DF-A3C1-C9D4C215E340}" presName="Name8" presStyleCnt="0"/>
      <dgm:spPr/>
    </dgm:pt>
    <dgm:pt modelId="{42F4A558-CD8E-4D61-877F-68F3E7667841}" type="pres">
      <dgm:prSet presAssocID="{16F2D4B5-48F6-42DF-A3C1-C9D4C215E340}" presName="level" presStyleLbl="node1" presStyleIdx="0" presStyleCnt="1" custAng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C169EC-E854-40E5-8450-36C8CA8B2FB2}" type="pres">
      <dgm:prSet presAssocID="{16F2D4B5-48F6-42DF-A3C1-C9D4C215E34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466A109-553F-4310-8437-A84ACDD60283}" type="presOf" srcId="{3512ED12-E379-4C5D-B8CF-7C9588AD761D}" destId="{E081B972-7378-429A-8D47-FEC4672D34A0}" srcOrd="0" destOrd="0" presId="urn:microsoft.com/office/officeart/2005/8/layout/pyramid1"/>
    <dgm:cxn modelId="{636B4F50-9DFB-4B72-AB33-05F046F4B465}" type="presOf" srcId="{16F2D4B5-48F6-42DF-A3C1-C9D4C215E340}" destId="{48C169EC-E854-40E5-8450-36C8CA8B2FB2}" srcOrd="1" destOrd="0" presId="urn:microsoft.com/office/officeart/2005/8/layout/pyramid1"/>
    <dgm:cxn modelId="{E9BA4730-73BB-45F9-83C6-64207F682E27}" srcId="{3512ED12-E379-4C5D-B8CF-7C9588AD761D}" destId="{16F2D4B5-48F6-42DF-A3C1-C9D4C215E340}" srcOrd="0" destOrd="0" parTransId="{8A5031BA-5AC8-49C6-AF2E-FBE7E7152599}" sibTransId="{AC2080D7-BE7E-4058-B5C0-0BCB07C0855F}"/>
    <dgm:cxn modelId="{0AD96918-68B6-4D12-B72B-CA441313DABD}" type="presOf" srcId="{16F2D4B5-48F6-42DF-A3C1-C9D4C215E340}" destId="{42F4A558-CD8E-4D61-877F-68F3E7667841}" srcOrd="0" destOrd="0" presId="urn:microsoft.com/office/officeart/2005/8/layout/pyramid1"/>
    <dgm:cxn modelId="{40548EDB-03A3-47EA-9365-04718241422B}" type="presParOf" srcId="{E081B972-7378-429A-8D47-FEC4672D34A0}" destId="{3DA25DEC-F664-4565-990C-2B256C89035F}" srcOrd="0" destOrd="0" presId="urn:microsoft.com/office/officeart/2005/8/layout/pyramid1"/>
    <dgm:cxn modelId="{BEFD08B4-FF93-4E2F-9F42-9DE94D682592}" type="presParOf" srcId="{3DA25DEC-F664-4565-990C-2B256C89035F}" destId="{42F4A558-CD8E-4D61-877F-68F3E7667841}" srcOrd="0" destOrd="0" presId="urn:microsoft.com/office/officeart/2005/8/layout/pyramid1"/>
    <dgm:cxn modelId="{E68B3C03-5EDB-4978-B7C2-592B033C3458}" type="presParOf" srcId="{3DA25DEC-F664-4565-990C-2B256C89035F}" destId="{48C169EC-E854-40E5-8450-36C8CA8B2FB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2FE7BD-CFD7-4A37-8766-5C8F48A8EDB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3E91A6A-DD99-4CCC-869E-BC4425BAD35B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 smtClean="0"/>
            <a:t>Task</a:t>
          </a:r>
          <a:endParaRPr lang="en-GB" dirty="0"/>
        </a:p>
      </dgm:t>
    </dgm:pt>
    <dgm:pt modelId="{5D1ECC69-8ECB-4471-AF1F-0B8C35AF508C}" type="parTrans" cxnId="{0C963724-8006-40D9-97B2-A153E596F03F}">
      <dgm:prSet/>
      <dgm:spPr/>
      <dgm:t>
        <a:bodyPr/>
        <a:lstStyle/>
        <a:p>
          <a:endParaRPr lang="en-GB"/>
        </a:p>
      </dgm:t>
    </dgm:pt>
    <dgm:pt modelId="{9BE79AAC-F9DB-4EE7-BD34-5BEBCD47ABCA}" type="sibTrans" cxnId="{0C963724-8006-40D9-97B2-A153E596F03F}">
      <dgm:prSet/>
      <dgm:spPr/>
      <dgm:t>
        <a:bodyPr/>
        <a:lstStyle/>
        <a:p>
          <a:endParaRPr lang="en-GB"/>
        </a:p>
      </dgm:t>
    </dgm:pt>
    <dgm:pt modelId="{B1295770-CF89-47FA-93E7-FC5CB141601A}" type="pres">
      <dgm:prSet presAssocID="{672FE7BD-CFD7-4A37-8766-5C8F48A8EDB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F9DD856-AE5B-45B3-85ED-FDA24D5282E0}" type="pres">
      <dgm:prSet presAssocID="{F3E91A6A-DD99-4CCC-869E-BC4425BAD35B}" presName="node" presStyleLbl="node1" presStyleIdx="0" presStyleCnt="1" custScaleX="76529" custScaleY="16651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C963724-8006-40D9-97B2-A153E596F03F}" srcId="{672FE7BD-CFD7-4A37-8766-5C8F48A8EDB3}" destId="{F3E91A6A-DD99-4CCC-869E-BC4425BAD35B}" srcOrd="0" destOrd="0" parTransId="{5D1ECC69-8ECB-4471-AF1F-0B8C35AF508C}" sibTransId="{9BE79AAC-F9DB-4EE7-BD34-5BEBCD47ABCA}"/>
    <dgm:cxn modelId="{4045C322-6A76-42BD-AB31-223074DA065E}" type="presOf" srcId="{672FE7BD-CFD7-4A37-8766-5C8F48A8EDB3}" destId="{B1295770-CF89-47FA-93E7-FC5CB141601A}" srcOrd="0" destOrd="0" presId="urn:microsoft.com/office/officeart/2005/8/layout/default"/>
    <dgm:cxn modelId="{5E4D76C1-7F3A-4E07-90B2-B8C45326D93C}" type="presOf" srcId="{F3E91A6A-DD99-4CCC-869E-BC4425BAD35B}" destId="{AF9DD856-AE5B-45B3-85ED-FDA24D5282E0}" srcOrd="0" destOrd="0" presId="urn:microsoft.com/office/officeart/2005/8/layout/default"/>
    <dgm:cxn modelId="{8744611A-C0C0-4334-A296-585414008E05}" type="presParOf" srcId="{B1295770-CF89-47FA-93E7-FC5CB141601A}" destId="{AF9DD856-AE5B-45B3-85ED-FDA24D5282E0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2FE7BD-CFD7-4A37-8766-5C8F48A8EDB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3E91A6A-DD99-4CCC-869E-BC4425BAD35B}">
      <dgm:prSet phldrT="[Text]"/>
      <dgm:spPr>
        <a:solidFill>
          <a:schemeClr val="accent2"/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GB" dirty="0" smtClean="0"/>
            <a:t>Task</a:t>
          </a:r>
          <a:endParaRPr lang="en-GB" dirty="0"/>
        </a:p>
      </dgm:t>
    </dgm:pt>
    <dgm:pt modelId="{5D1ECC69-8ECB-4471-AF1F-0B8C35AF508C}" type="parTrans" cxnId="{0C963724-8006-40D9-97B2-A153E596F03F}">
      <dgm:prSet/>
      <dgm:spPr/>
      <dgm:t>
        <a:bodyPr/>
        <a:lstStyle/>
        <a:p>
          <a:endParaRPr lang="en-GB"/>
        </a:p>
      </dgm:t>
    </dgm:pt>
    <dgm:pt modelId="{9BE79AAC-F9DB-4EE7-BD34-5BEBCD47ABCA}" type="sibTrans" cxnId="{0C963724-8006-40D9-97B2-A153E596F03F}">
      <dgm:prSet/>
      <dgm:spPr/>
      <dgm:t>
        <a:bodyPr/>
        <a:lstStyle/>
        <a:p>
          <a:endParaRPr lang="en-GB"/>
        </a:p>
      </dgm:t>
    </dgm:pt>
    <dgm:pt modelId="{B1295770-CF89-47FA-93E7-FC5CB141601A}" type="pres">
      <dgm:prSet presAssocID="{672FE7BD-CFD7-4A37-8766-5C8F48A8EDB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F9DD856-AE5B-45B3-85ED-FDA24D5282E0}" type="pres">
      <dgm:prSet presAssocID="{F3E91A6A-DD99-4CCC-869E-BC4425BAD35B}" presName="node" presStyleLbl="node1" presStyleIdx="0" presStyleCnt="1" custScaleX="76529" custScaleY="166516" custLinFactNeighborX="-7010" custLinFactNeighborY="-640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C963724-8006-40D9-97B2-A153E596F03F}" srcId="{672FE7BD-CFD7-4A37-8766-5C8F48A8EDB3}" destId="{F3E91A6A-DD99-4CCC-869E-BC4425BAD35B}" srcOrd="0" destOrd="0" parTransId="{5D1ECC69-8ECB-4471-AF1F-0B8C35AF508C}" sibTransId="{9BE79AAC-F9DB-4EE7-BD34-5BEBCD47ABCA}"/>
    <dgm:cxn modelId="{9A7DBDEA-A670-4AD9-8386-AB1CA803BAFB}" type="presOf" srcId="{672FE7BD-CFD7-4A37-8766-5C8F48A8EDB3}" destId="{B1295770-CF89-47FA-93E7-FC5CB141601A}" srcOrd="0" destOrd="0" presId="urn:microsoft.com/office/officeart/2005/8/layout/default"/>
    <dgm:cxn modelId="{97839ECA-4187-4545-AF47-92AFD847F7D4}" type="presOf" srcId="{F3E91A6A-DD99-4CCC-869E-BC4425BAD35B}" destId="{AF9DD856-AE5B-45B3-85ED-FDA24D5282E0}" srcOrd="0" destOrd="0" presId="urn:microsoft.com/office/officeart/2005/8/layout/default"/>
    <dgm:cxn modelId="{656C4122-CD27-445D-9E12-EFDBF930678D}" type="presParOf" srcId="{B1295770-CF89-47FA-93E7-FC5CB141601A}" destId="{AF9DD856-AE5B-45B3-85ED-FDA24D5282E0}" srcOrd="0" destOrd="0" presId="urn:microsoft.com/office/officeart/2005/8/layout/default"/>
  </dgm:cxnLst>
  <dgm:bg/>
  <dgm:whole>
    <a:ln>
      <a:solidFill>
        <a:schemeClr val="bg2"/>
      </a:solidFill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75793-727F-4466-9FE8-6C551720373D}">
      <dsp:nvSpPr>
        <dsp:cNvPr id="0" name=""/>
        <dsp:cNvSpPr/>
      </dsp:nvSpPr>
      <dsp:spPr>
        <a:xfrm>
          <a:off x="2045055" y="297179"/>
          <a:ext cx="3840480" cy="3840480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Team</a:t>
          </a:r>
          <a:endParaRPr lang="en-GB" sz="2600" kern="1200" dirty="0"/>
        </a:p>
      </dsp:txBody>
      <dsp:txXfrm>
        <a:off x="4069080" y="1110995"/>
        <a:ext cx="1371600" cy="1143000"/>
      </dsp:txXfrm>
    </dsp:sp>
    <dsp:sp modelId="{33BF604B-19D6-4A37-A064-F76DAC7B754A}">
      <dsp:nvSpPr>
        <dsp:cNvPr id="0" name=""/>
        <dsp:cNvSpPr/>
      </dsp:nvSpPr>
      <dsp:spPr>
        <a:xfrm>
          <a:off x="1965960" y="434339"/>
          <a:ext cx="3840480" cy="3840480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3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Scrum Master</a:t>
          </a:r>
          <a:endParaRPr lang="en-GB" sz="2600" kern="1200" dirty="0"/>
        </a:p>
      </dsp:txBody>
      <dsp:txXfrm>
        <a:off x="2880359" y="2926080"/>
        <a:ext cx="2057400" cy="1005840"/>
      </dsp:txXfrm>
    </dsp:sp>
    <dsp:sp modelId="{16B3A333-40DF-4D50-845F-59A0DFA465F5}">
      <dsp:nvSpPr>
        <dsp:cNvPr id="0" name=""/>
        <dsp:cNvSpPr/>
      </dsp:nvSpPr>
      <dsp:spPr>
        <a:xfrm>
          <a:off x="1886864" y="297179"/>
          <a:ext cx="3840480" cy="3840480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Product Owner</a:t>
          </a:r>
          <a:endParaRPr lang="en-GB" sz="2600" kern="1200" dirty="0"/>
        </a:p>
      </dsp:txBody>
      <dsp:txXfrm>
        <a:off x="2331719" y="1110995"/>
        <a:ext cx="1371600" cy="1143000"/>
      </dsp:txXfrm>
    </dsp:sp>
    <dsp:sp modelId="{B5546F8A-EBAB-4894-A1EC-D6341039AFEF}">
      <dsp:nvSpPr>
        <dsp:cNvPr id="0" name=""/>
        <dsp:cNvSpPr/>
      </dsp:nvSpPr>
      <dsp:spPr>
        <a:xfrm>
          <a:off x="1807628" y="59435"/>
          <a:ext cx="4315968" cy="431596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z="106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A86AC1-50FD-4BF9-B308-213B666463E2}">
      <dsp:nvSpPr>
        <dsp:cNvPr id="0" name=""/>
        <dsp:cNvSpPr/>
      </dsp:nvSpPr>
      <dsp:spPr>
        <a:xfrm>
          <a:off x="1728216" y="196353"/>
          <a:ext cx="4315968" cy="431596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3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z="106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CBD4AB-D6B8-45BC-AC24-682792F1A847}">
      <dsp:nvSpPr>
        <dsp:cNvPr id="0" name=""/>
        <dsp:cNvSpPr/>
      </dsp:nvSpPr>
      <dsp:spPr>
        <a:xfrm>
          <a:off x="1648803" y="59435"/>
          <a:ext cx="4315968" cy="431596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z="106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F4A558-CD8E-4D61-877F-68F3E7667841}">
      <dsp:nvSpPr>
        <dsp:cNvPr id="0" name=""/>
        <dsp:cNvSpPr/>
      </dsp:nvSpPr>
      <dsp:spPr>
        <a:xfrm>
          <a:off x="0" y="0"/>
          <a:ext cx="1368152" cy="1403648"/>
        </a:xfrm>
        <a:prstGeom prst="trapezoid">
          <a:avLst>
            <a:gd name="adj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/>
        </a:p>
      </dsp:txBody>
      <dsp:txXfrm>
        <a:off x="0" y="0"/>
        <a:ext cx="1368152" cy="14036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DD856-AE5B-45B3-85ED-FDA24D5282E0}">
      <dsp:nvSpPr>
        <dsp:cNvPr id="0" name=""/>
        <dsp:cNvSpPr/>
      </dsp:nvSpPr>
      <dsp:spPr>
        <a:xfrm>
          <a:off x="137183" y="144016"/>
          <a:ext cx="894593" cy="1167903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Task</a:t>
          </a:r>
          <a:endParaRPr lang="en-GB" sz="2500" kern="1200" dirty="0"/>
        </a:p>
      </dsp:txBody>
      <dsp:txXfrm>
        <a:off x="137183" y="144016"/>
        <a:ext cx="894593" cy="11679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DD856-AE5B-45B3-85ED-FDA24D5282E0}">
      <dsp:nvSpPr>
        <dsp:cNvPr id="0" name=""/>
        <dsp:cNvSpPr/>
      </dsp:nvSpPr>
      <dsp:spPr>
        <a:xfrm>
          <a:off x="55239" y="99065"/>
          <a:ext cx="894593" cy="1167903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Task</a:t>
          </a:r>
          <a:endParaRPr lang="en-GB" sz="2500" kern="1200" dirty="0"/>
        </a:p>
      </dsp:txBody>
      <dsp:txXfrm>
        <a:off x="55239" y="99065"/>
        <a:ext cx="894593" cy="11679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F6B33-92A4-476C-AE7F-E296D2B5B0E9}" type="datetimeFigureOut">
              <a:rPr lang="en-GB" smtClean="0"/>
              <a:t>07/07/2010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109EE-7B10-4007-9FCF-37D20A1A1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782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Interface_segregation_principle" TargetMode="External"/><Relationship Id="rId3" Type="http://schemas.openxmlformats.org/officeDocument/2006/relationships/hyperlink" Target="http://en.wikipedia.org/wiki/Single_responsibility_principle" TargetMode="External"/><Relationship Id="rId7" Type="http://schemas.openxmlformats.org/officeDocument/2006/relationships/hyperlink" Target="http://en.wikipedia.org/wiki/Design_by_contract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Liskov_substitution_principle" TargetMode="External"/><Relationship Id="rId5" Type="http://schemas.openxmlformats.org/officeDocument/2006/relationships/hyperlink" Target="http://en.wikipedia.org/wiki/Open/closed_principle" TargetMode="External"/><Relationship Id="rId10" Type="http://schemas.openxmlformats.org/officeDocument/2006/relationships/hyperlink" Target="http://en.wikipedia.org/wiki/Dependency_injection" TargetMode="External"/><Relationship Id="rId4" Type="http://schemas.openxmlformats.org/officeDocument/2006/relationships/hyperlink" Target="http://en.wikipedia.org/wiki/Object_(computer_science)" TargetMode="External"/><Relationship Id="rId9" Type="http://schemas.openxmlformats.org/officeDocument/2006/relationships/hyperlink" Target="http://en.wikipedia.org/wiki/Dependency_inversion_principle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109EE-7B10-4007-9FCF-37D20A1A1AE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573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ctr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Initial</a:t>
            </a:r>
          </a:p>
          <a:p>
            <a:pPr rtl="0" eaLnBrk="1" fontAlgn="ctr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Stands for</a:t>
            </a:r>
            <a:b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(acronym)</a:t>
            </a:r>
          </a:p>
          <a:p>
            <a:pPr rtl="0" eaLnBrk="1" fontAlgn="ctr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Concept</a:t>
            </a:r>
          </a:p>
          <a:p>
            <a:pPr rtl="0" eaLnBrk="1" fontAlgn="ctr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</a:p>
          <a:p>
            <a:pPr rtl="0" eaLnBrk="1" fontAlgn="ctr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SRP</a:t>
            </a:r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Single responsibility principle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notion that an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object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should have only a single responsibility.</a:t>
            </a:r>
          </a:p>
          <a:p>
            <a:pPr rtl="0" eaLnBrk="1" fontAlgn="ctr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</a:p>
          <a:p>
            <a:pPr rtl="0" eaLnBrk="1" fontAlgn="ctr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OCP</a:t>
            </a:r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Open/closed principle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notion that “software … should be open for extension, but closed for modification”.</a:t>
            </a:r>
          </a:p>
          <a:p>
            <a:pPr rtl="0" eaLnBrk="1" fontAlgn="ctr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</a:t>
            </a:r>
          </a:p>
          <a:p>
            <a:pPr rtl="0" eaLnBrk="1" fontAlgn="ctr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LSP</a:t>
            </a:r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Liskov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 substitution principle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see also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design by contract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0" eaLnBrk="1" fontAlgn="ctr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</a:p>
          <a:p>
            <a:pPr rtl="0" eaLnBrk="1" fontAlgn="ctr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ISP</a:t>
            </a:r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Interface segregation principle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notion that “many client specific interfaces are better than one general purpose interface.”</a:t>
            </a:r>
            <a:r>
              <a:rPr lang="en-GB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[5]</a:t>
            </a:r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</a:p>
          <a:p>
            <a:pPr rtl="0" eaLnBrk="1" fontAlgn="ctr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DIP</a:t>
            </a:r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Dependency inversion principle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notion that one should “Depend upon Abstractions. Do not depend upon concretions.”</a:t>
            </a:r>
            <a:r>
              <a:rPr lang="en-GB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[5]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Dependency injection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one method of following this principle.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109EE-7B10-4007-9FCF-37D20A1A1AE7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78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38BD08-566B-4312-96B1-732F2CE44D23}" type="datetimeFigureOut">
              <a:rPr lang="en-GB" smtClean="0"/>
              <a:t>07/07/2010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FFAB2F-C929-4FBB-80E8-CCDDD316AF34}" type="slidenum">
              <a:rPr lang="en-GB" smtClean="0"/>
              <a:t>‹#›</a:t>
            </a:fld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38BD08-566B-4312-96B1-732F2CE44D23}" type="datetimeFigureOut">
              <a:rPr lang="en-GB" smtClean="0"/>
              <a:t>07/07/2010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FFAB2F-C929-4FBB-80E8-CCDDD316AF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38BD08-566B-4312-96B1-732F2CE44D23}" type="datetimeFigureOut">
              <a:rPr lang="en-GB" smtClean="0"/>
              <a:t>07/07/2010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FFAB2F-C929-4FBB-80E8-CCDDD316AF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38BD08-566B-4312-96B1-732F2CE44D23}" type="datetimeFigureOut">
              <a:rPr lang="en-GB" smtClean="0"/>
              <a:t>07/07/2010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FFAB2F-C929-4FBB-80E8-CCDDD316AF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38BD08-566B-4312-96B1-732F2CE44D23}" type="datetimeFigureOut">
              <a:rPr lang="en-GB" smtClean="0"/>
              <a:t>07/07/2010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FFAB2F-C929-4FBB-80E8-CCDDD316AF3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38BD08-566B-4312-96B1-732F2CE44D23}" type="datetimeFigureOut">
              <a:rPr lang="en-GB" smtClean="0"/>
              <a:t>07/07/2010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FFAB2F-C929-4FBB-80E8-CCDDD316AF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38BD08-566B-4312-96B1-732F2CE44D23}" type="datetimeFigureOut">
              <a:rPr lang="en-GB" smtClean="0"/>
              <a:t>07/07/2010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FFAB2F-C929-4FBB-80E8-CCDDD316AF34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38BD08-566B-4312-96B1-732F2CE44D23}" type="datetimeFigureOut">
              <a:rPr lang="en-GB" smtClean="0"/>
              <a:t>07/07/2010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FFAB2F-C929-4FBB-80E8-CCDDD316AF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38BD08-566B-4312-96B1-732F2CE44D23}" type="datetimeFigureOut">
              <a:rPr lang="en-GB" smtClean="0"/>
              <a:t>07/07/2010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FFAB2F-C929-4FBB-80E8-CCDDD316AF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38BD08-566B-4312-96B1-732F2CE44D23}" type="datetimeFigureOut">
              <a:rPr lang="en-GB" smtClean="0"/>
              <a:t>07/07/2010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FFAB2F-C929-4FBB-80E8-CCDDD316AF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C38BD08-566B-4312-96B1-732F2CE44D23}" type="datetimeFigureOut">
              <a:rPr lang="en-GB" smtClean="0"/>
              <a:t>07/07/2010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1FFAB2F-C929-4FBB-80E8-CCDDD316AF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C38BD08-566B-4312-96B1-732F2CE44D23}" type="datetimeFigureOut">
              <a:rPr lang="en-GB" smtClean="0"/>
              <a:t>07/07/2010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1FFAB2F-C929-4FBB-80E8-CCDDD316AF34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visualstudiogallery.msdn.microsoft.com/en-us/59ac03e3-df99-4776-be39-1917cbfc5d8e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entient.com/scrum" TargetMode="External"/><Relationship Id="rId2" Type="http://schemas.openxmlformats.org/officeDocument/2006/relationships/hyperlink" Target="http://courses.scrum.org/classes/show/6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imon@accentient.com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stgarden.com/2006/04/managing-game-design-risk-part-i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entient.com/scrum" TargetMode="External"/><Relationship Id="rId2" Type="http://schemas.openxmlformats.org/officeDocument/2006/relationships/hyperlink" Target="http://www.scrum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sdn.microsoft.com/en-us/vstudio/ff433643.aspx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accentient.com/" TargetMode="External"/><Relationship Id="rId2" Type="http://schemas.openxmlformats.org/officeDocument/2006/relationships/hyperlink" Target="mailto:simon@accentient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agilemanifesto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36912"/>
            <a:ext cx="4392488" cy="171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Scrum and VS 2010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Simon Reindl</a:t>
            </a:r>
          </a:p>
          <a:p>
            <a:r>
              <a:rPr lang="en-GB" dirty="0" smtClean="0"/>
              <a:t>Accentient</a:t>
            </a:r>
          </a:p>
          <a:p>
            <a:r>
              <a:rPr lang="en-GB" dirty="0" smtClean="0"/>
              <a:t>simon@accentient.com</a:t>
            </a:r>
            <a:endParaRPr lang="en-GB" dirty="0"/>
          </a:p>
        </p:txBody>
      </p:sp>
      <p:pic>
        <p:nvPicPr>
          <p:cNvPr id="5" name="Picture 2" descr="C:\Users\Simon\Documents\Scrum\Marketing\ScrumDeveloperTrainer_500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445224"/>
            <a:ext cx="3750519" cy="125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496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63688" y="1772816"/>
            <a:ext cx="6552728" cy="4680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400" b="1" dirty="0" smtClean="0"/>
              <a:t>The Scrum Team</a:t>
            </a:r>
            <a:endParaRPr lang="en-GB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Pigs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7604486"/>
              </p:ext>
            </p:extLst>
          </p:nvPr>
        </p:nvGraphicFramePr>
        <p:xfrm>
          <a:off x="1153852" y="2132856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25667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Chickens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Anyone else!</a:t>
            </a:r>
          </a:p>
          <a:p>
            <a:r>
              <a:rPr lang="en-GB" dirty="0" smtClean="0"/>
              <a:t>Other Scrum Teams</a:t>
            </a:r>
          </a:p>
          <a:p>
            <a:r>
              <a:rPr lang="en-GB" dirty="0" smtClean="0"/>
              <a:t>The Customer</a:t>
            </a:r>
          </a:p>
          <a:p>
            <a:r>
              <a:rPr lang="en-GB" dirty="0" smtClean="0"/>
              <a:t>The Sales Team</a:t>
            </a:r>
          </a:p>
          <a:p>
            <a:r>
              <a:rPr lang="en-GB" dirty="0" smtClean="0"/>
              <a:t>The Chief executive</a:t>
            </a:r>
          </a:p>
          <a:p>
            <a:r>
              <a:rPr lang="en-GB" dirty="0" smtClean="0"/>
              <a:t>The Cleaner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44824"/>
            <a:ext cx="2695495" cy="3984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0639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Product Owner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Voice of the customer</a:t>
            </a:r>
          </a:p>
          <a:p>
            <a:r>
              <a:rPr lang="en-GB" dirty="0" smtClean="0"/>
              <a:t>Defines the “</a:t>
            </a:r>
            <a:r>
              <a:rPr lang="en-GB" b="1" dirty="0" smtClean="0"/>
              <a:t>What”</a:t>
            </a:r>
            <a:r>
              <a:rPr lang="en-GB" dirty="0" smtClean="0"/>
              <a:t> of the product</a:t>
            </a:r>
          </a:p>
          <a:p>
            <a:r>
              <a:rPr lang="en-GB" dirty="0" smtClean="0"/>
              <a:t>Manages business value</a:t>
            </a:r>
          </a:p>
          <a:p>
            <a:r>
              <a:rPr lang="en-GB" dirty="0" smtClean="0"/>
              <a:t>Owns Product Backlog</a:t>
            </a:r>
          </a:p>
          <a:p>
            <a:r>
              <a:rPr lang="en-GB" dirty="0" smtClean="0"/>
              <a:t>Can change priorities of the product backlog – </a:t>
            </a:r>
            <a:r>
              <a:rPr lang="en-GB" i="1" dirty="0" smtClean="0"/>
              <a:t>but not after it has been taken in to the sprint</a:t>
            </a:r>
            <a:endParaRPr lang="en-GB" i="1" dirty="0"/>
          </a:p>
        </p:txBody>
      </p:sp>
      <p:pic>
        <p:nvPicPr>
          <p:cNvPr id="4100" name="Picture 4" descr="C:\Users\Simon\AppData\Local\Microsoft\Windows\Temporary Internet Files\Low\Content.IE5\DOHTYKC7\MC90043394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25144"/>
            <a:ext cx="2002532" cy="200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9430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Scrum Master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7772400" cy="4572000"/>
          </a:xfrm>
        </p:spPr>
        <p:txBody>
          <a:bodyPr>
            <a:normAutofit/>
          </a:bodyPr>
          <a:lstStyle/>
          <a:p>
            <a:r>
              <a:rPr lang="en-GB" dirty="0" smtClean="0"/>
              <a:t>Manages the process</a:t>
            </a:r>
          </a:p>
          <a:p>
            <a:r>
              <a:rPr lang="en-GB" dirty="0" smtClean="0"/>
              <a:t>Shields team and removes impediments</a:t>
            </a:r>
          </a:p>
          <a:p>
            <a:r>
              <a:rPr lang="en-GB" dirty="0" smtClean="0"/>
              <a:t>Ensures team is cross-functional and focussed on improving quality</a:t>
            </a:r>
          </a:p>
          <a:p>
            <a:r>
              <a:rPr lang="en-GB" dirty="0" smtClean="0"/>
              <a:t>Facilitates close working between the Product Owner and The Team</a:t>
            </a:r>
          </a:p>
          <a:p>
            <a:r>
              <a:rPr lang="en-GB" dirty="0" smtClean="0"/>
              <a:t>Facilitator and a coach</a:t>
            </a:r>
            <a:endParaRPr lang="en-GB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516216" y="4629963"/>
            <a:ext cx="2438400" cy="1979612"/>
            <a:chOff x="109610976" y="109057796"/>
            <a:chExt cx="2437167" cy="1980139"/>
          </a:xfrm>
        </p:grpSpPr>
        <p:pic>
          <p:nvPicPr>
            <p:cNvPr id="2051" name="Picture 3" descr="MC90001315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46521" y="109057796"/>
              <a:ext cx="2001622" cy="1483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2052" name="Picture 4" descr="MC90001476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610976" y="109915966"/>
              <a:ext cx="1822399" cy="11219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pic>
        <p:nvPicPr>
          <p:cNvPr id="2053" name="Picture 5" descr="C:\Users\Simon\AppData\Local\Microsoft\Windows\Temporary Internet Files\Low\Content.IE5\VUMMA5JF\MC90043395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981" y="476672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5875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Team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Commit to create product backlog items into increments of potentially shippable functionality every sprint</a:t>
            </a:r>
          </a:p>
          <a:p>
            <a:r>
              <a:rPr lang="en-GB" dirty="0" smtClean="0"/>
              <a:t>Responsible for the “</a:t>
            </a:r>
            <a:r>
              <a:rPr lang="en-GB" b="1" dirty="0" smtClean="0"/>
              <a:t>how”</a:t>
            </a:r>
          </a:p>
          <a:p>
            <a:r>
              <a:rPr lang="en-GB" dirty="0" smtClean="0"/>
              <a:t>Need to be cross-functional</a:t>
            </a:r>
          </a:p>
          <a:p>
            <a:r>
              <a:rPr lang="en-GB" dirty="0" smtClean="0"/>
              <a:t>No Titles, No Silos</a:t>
            </a:r>
            <a:endParaRPr lang="en-GB" dirty="0"/>
          </a:p>
          <a:p>
            <a:r>
              <a:rPr lang="en-GB" dirty="0" smtClean="0"/>
              <a:t>Co-operative culture</a:t>
            </a:r>
          </a:p>
          <a:p>
            <a:r>
              <a:rPr lang="en-GB" sz="3600" b="1" dirty="0" smtClean="0"/>
              <a:t>Self Organising</a:t>
            </a:r>
          </a:p>
        </p:txBody>
      </p:sp>
      <p:pic>
        <p:nvPicPr>
          <p:cNvPr id="3074" name="Picture 2" descr="MC900088832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062" y="4797152"/>
            <a:ext cx="3281835" cy="161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7499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Notched Right Arrow 24"/>
          <p:cNvSpPr/>
          <p:nvPr/>
        </p:nvSpPr>
        <p:spPr>
          <a:xfrm>
            <a:off x="6717054" y="4806269"/>
            <a:ext cx="1176747" cy="504056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Scrum Framework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5418209"/>
              </p:ext>
            </p:extLst>
          </p:nvPr>
        </p:nvGraphicFramePr>
        <p:xfrm>
          <a:off x="467544" y="4293096"/>
          <a:ext cx="1368152" cy="1403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Notched Right Arrow 4"/>
          <p:cNvSpPr/>
          <p:nvPr/>
        </p:nvSpPr>
        <p:spPr>
          <a:xfrm>
            <a:off x="1907705" y="4878954"/>
            <a:ext cx="792088" cy="50405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30766" y="5926385"/>
            <a:ext cx="1205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Product</a:t>
            </a:r>
          </a:p>
          <a:p>
            <a:r>
              <a:rPr lang="en-GB" b="1" dirty="0" smtClean="0"/>
              <a:t>Backlog</a:t>
            </a:r>
            <a:endParaRPr lang="en-GB" b="1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93891388"/>
              </p:ext>
            </p:extLst>
          </p:nvPr>
        </p:nvGraphicFramePr>
        <p:xfrm>
          <a:off x="2915816" y="3933056"/>
          <a:ext cx="1168960" cy="1455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3215821" y="4153171"/>
            <a:ext cx="894593" cy="1167903"/>
            <a:chOff x="137183" y="144016"/>
            <a:chExt cx="894593" cy="1167903"/>
          </a:xfrm>
        </p:grpSpPr>
        <p:sp>
          <p:nvSpPr>
            <p:cNvPr id="12" name="Rectangle 11"/>
            <p:cNvSpPr/>
            <p:nvPr/>
          </p:nvSpPr>
          <p:spPr>
            <a:xfrm>
              <a:off x="137183" y="144016"/>
              <a:ext cx="894593" cy="116790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37183" y="144016"/>
              <a:ext cx="894593" cy="11679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500" kern="1200" dirty="0" smtClean="0"/>
                <a:t>Task</a:t>
              </a:r>
              <a:endParaRPr lang="en-GB" sz="2500" kern="1200" dirty="0"/>
            </a:p>
          </p:txBody>
        </p:sp>
      </p:grp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678771404"/>
              </p:ext>
            </p:extLst>
          </p:nvPr>
        </p:nvGraphicFramePr>
        <p:xfrm>
          <a:off x="3275856" y="4205312"/>
          <a:ext cx="1168960" cy="1455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073110" y="5732348"/>
            <a:ext cx="1205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Sprint </a:t>
            </a:r>
          </a:p>
          <a:p>
            <a:r>
              <a:rPr lang="en-GB" b="1" dirty="0" smtClean="0"/>
              <a:t>Backlog</a:t>
            </a:r>
            <a:endParaRPr lang="en-GB" b="1" dirty="0"/>
          </a:p>
        </p:txBody>
      </p:sp>
      <p:sp>
        <p:nvSpPr>
          <p:cNvPr id="15" name="Curved Down Arrow 14"/>
          <p:cNvSpPr/>
          <p:nvPr/>
        </p:nvSpPr>
        <p:spPr>
          <a:xfrm rot="5400000">
            <a:off x="5580569" y="3658154"/>
            <a:ext cx="2232249" cy="1217465"/>
          </a:xfrm>
          <a:prstGeom prst="curved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Curved Down Arrow 16"/>
          <p:cNvSpPr/>
          <p:nvPr/>
        </p:nvSpPr>
        <p:spPr>
          <a:xfrm rot="16035034">
            <a:off x="4225176" y="3459248"/>
            <a:ext cx="2232248" cy="1387844"/>
          </a:xfrm>
          <a:prstGeom prst="curved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8104" y="5603219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Sprint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10924" y="3998422"/>
            <a:ext cx="1122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2 – 4 </a:t>
            </a:r>
          </a:p>
          <a:p>
            <a:r>
              <a:rPr lang="en-GB" b="1" dirty="0" smtClean="0"/>
              <a:t>Weeks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55307" y="2298267"/>
            <a:ext cx="1032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24 </a:t>
            </a:r>
          </a:p>
          <a:p>
            <a:r>
              <a:rPr lang="en-GB" b="1" dirty="0" smtClean="0"/>
              <a:t>Hours </a:t>
            </a:r>
          </a:p>
        </p:txBody>
      </p:sp>
      <p:sp>
        <p:nvSpPr>
          <p:cNvPr id="24" name="Notched Right Arrow 23"/>
          <p:cNvSpPr/>
          <p:nvPr/>
        </p:nvSpPr>
        <p:spPr>
          <a:xfrm>
            <a:off x="4403250" y="4806269"/>
            <a:ext cx="1007673" cy="504056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8018205" y="3419438"/>
            <a:ext cx="874275" cy="180429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7838986" y="5667354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Product</a:t>
            </a:r>
          </a:p>
        </p:txBody>
      </p:sp>
      <p:sp>
        <p:nvSpPr>
          <p:cNvPr id="42" name="Curved Down Arrow 41"/>
          <p:cNvSpPr/>
          <p:nvPr/>
        </p:nvSpPr>
        <p:spPr>
          <a:xfrm rot="20395581">
            <a:off x="4558170" y="1833530"/>
            <a:ext cx="1977128" cy="1409026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811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Its all about timing!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 Peaks and troughs</a:t>
            </a:r>
          </a:p>
          <a:p>
            <a:r>
              <a:rPr lang="en-GB" dirty="0" smtClean="0"/>
              <a:t>8 hour burn</a:t>
            </a:r>
          </a:p>
          <a:p>
            <a:r>
              <a:rPr lang="en-GB" dirty="0" smtClean="0"/>
              <a:t>Sustainable pace</a:t>
            </a:r>
          </a:p>
          <a:p>
            <a:r>
              <a:rPr lang="en-GB" dirty="0" smtClean="0"/>
              <a:t>No “Death Marches”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222" y="3212976"/>
            <a:ext cx="340683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0890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Boxes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en-GB" dirty="0"/>
              <a:t>Release Planning Meeting</a:t>
            </a:r>
          </a:p>
          <a:p>
            <a:pPr fontAlgn="t"/>
            <a:r>
              <a:rPr lang="en-GB" dirty="0"/>
              <a:t>Sprint Planning Meeting</a:t>
            </a:r>
          </a:p>
          <a:p>
            <a:pPr fontAlgn="t"/>
            <a:r>
              <a:rPr lang="en-GB" dirty="0"/>
              <a:t>The Sprint</a:t>
            </a:r>
          </a:p>
          <a:p>
            <a:pPr fontAlgn="t"/>
            <a:r>
              <a:rPr lang="en-GB" dirty="0"/>
              <a:t>Daily Scrum Meeting</a:t>
            </a:r>
          </a:p>
          <a:p>
            <a:pPr fontAlgn="t"/>
            <a:r>
              <a:rPr lang="en-GB" dirty="0"/>
              <a:t>Sprint Review Meeting</a:t>
            </a:r>
          </a:p>
          <a:p>
            <a:pPr fontAlgn="t"/>
            <a:r>
              <a:rPr lang="en-GB" dirty="0"/>
              <a:t>Sprint Retrospective</a:t>
            </a:r>
          </a:p>
          <a:p>
            <a:pPr marL="68580" indent="0">
              <a:buNone/>
            </a:pP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870" y="1988840"/>
            <a:ext cx="170259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6202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 up meetings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268760"/>
            <a:ext cx="8003232" cy="5086800"/>
          </a:xfrm>
        </p:spPr>
        <p:txBody>
          <a:bodyPr>
            <a:normAutofit lnSpcReduction="10000"/>
          </a:bodyPr>
          <a:lstStyle/>
          <a:p>
            <a:pPr marL="68580" indent="0" fontAlgn="t">
              <a:buNone/>
            </a:pPr>
            <a:r>
              <a:rPr lang="en-GB" b="1" dirty="0"/>
              <a:t>Release Planning </a:t>
            </a:r>
            <a:r>
              <a:rPr lang="en-GB" b="1" dirty="0" smtClean="0"/>
              <a:t>Meeting</a:t>
            </a:r>
          </a:p>
          <a:p>
            <a:pPr lvl="1" fontAlgn="t"/>
            <a:r>
              <a:rPr lang="en-GB" dirty="0" smtClean="0"/>
              <a:t>Overall plan on how to realise the vision</a:t>
            </a:r>
          </a:p>
          <a:p>
            <a:pPr lvl="1" fontAlgn="t"/>
            <a:r>
              <a:rPr lang="en-GB" dirty="0" smtClean="0"/>
              <a:t>What is going to be in the first sprint(s)</a:t>
            </a:r>
          </a:p>
          <a:p>
            <a:pPr lvl="1" fontAlgn="t"/>
            <a:r>
              <a:rPr lang="en-GB" dirty="0" smtClean="0"/>
              <a:t>Based upon the prioritised Product Backlog (list of items – PBI)</a:t>
            </a:r>
          </a:p>
          <a:p>
            <a:pPr marL="68580" indent="0" fontAlgn="t">
              <a:buNone/>
            </a:pPr>
            <a:r>
              <a:rPr lang="en-GB" b="1" dirty="0" smtClean="0"/>
              <a:t>Sprint </a:t>
            </a:r>
            <a:r>
              <a:rPr lang="en-GB" b="1" dirty="0"/>
              <a:t>Planning </a:t>
            </a:r>
            <a:r>
              <a:rPr lang="en-GB" b="1" dirty="0" smtClean="0"/>
              <a:t>Meeting</a:t>
            </a:r>
          </a:p>
          <a:p>
            <a:pPr lvl="1" fontAlgn="t"/>
            <a:r>
              <a:rPr lang="en-GB" dirty="0" smtClean="0"/>
              <a:t>The team commits to achieving a 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Sprint Goal</a:t>
            </a:r>
          </a:p>
          <a:p>
            <a:pPr lvl="1" fontAlgn="t"/>
            <a:r>
              <a:rPr lang="en-GB" dirty="0" smtClean="0"/>
              <a:t>Team creates the 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Sprint Backlog</a:t>
            </a:r>
          </a:p>
          <a:p>
            <a:pPr lvl="1" fontAlgn="t"/>
            <a:r>
              <a:rPr lang="en-GB" dirty="0" smtClean="0"/>
              <a:t>Tasks needed to fulfil the selected 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PBI</a:t>
            </a:r>
          </a:p>
          <a:p>
            <a:pPr lvl="1" fontAlgn="t"/>
            <a:r>
              <a:rPr lang="en-GB" dirty="0" smtClean="0"/>
              <a:t>Is the start of the sprint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40500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DoD</a:t>
            </a:r>
            <a:r>
              <a:rPr lang="en-GB" dirty="0" smtClean="0"/>
              <a:t> = </a:t>
            </a:r>
            <a:r>
              <a:rPr lang="en-GB" dirty="0"/>
              <a:t>Definition of Done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Agreed between Product Owner and the Team</a:t>
            </a:r>
          </a:p>
          <a:p>
            <a:r>
              <a:rPr lang="en-GB" dirty="0" smtClean="0"/>
              <a:t>Same across the enterprise</a:t>
            </a:r>
          </a:p>
          <a:p>
            <a:r>
              <a:rPr lang="en-GB" dirty="0" smtClean="0"/>
              <a:t>Start small and grow</a:t>
            </a:r>
          </a:p>
          <a:p>
            <a:r>
              <a:rPr lang="en-GB" dirty="0" smtClean="0"/>
              <a:t>Not done items not demonstrated at the review</a:t>
            </a:r>
          </a:p>
          <a:p>
            <a:r>
              <a:rPr lang="en-GB" dirty="0" smtClean="0"/>
              <a:t>Critical for the Team to keep this in sight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55559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Scrumdamentals</a:t>
            </a:r>
          </a:p>
          <a:p>
            <a:pPr lvl="1"/>
            <a:r>
              <a:rPr lang="en-GB" dirty="0" smtClean="0"/>
              <a:t>Context - Agile</a:t>
            </a:r>
          </a:p>
          <a:p>
            <a:pPr lvl="1"/>
            <a:r>
              <a:rPr lang="en-GB" dirty="0" smtClean="0"/>
              <a:t>Overview</a:t>
            </a:r>
          </a:p>
          <a:p>
            <a:pPr lvl="1"/>
            <a:r>
              <a:rPr lang="en-GB" dirty="0" smtClean="0"/>
              <a:t>Roles</a:t>
            </a:r>
          </a:p>
          <a:p>
            <a:pPr lvl="1"/>
            <a:r>
              <a:rPr lang="en-GB" dirty="0" smtClean="0"/>
              <a:t>Time Boxes</a:t>
            </a:r>
          </a:p>
          <a:p>
            <a:pPr lvl="1"/>
            <a:r>
              <a:rPr lang="en-GB" dirty="0" smtClean="0"/>
              <a:t>Artefacts</a:t>
            </a:r>
          </a:p>
          <a:p>
            <a:pPr lvl="1"/>
            <a:r>
              <a:rPr lang="en-GB" dirty="0" smtClean="0"/>
              <a:t>Rules</a:t>
            </a:r>
          </a:p>
          <a:p>
            <a:r>
              <a:rPr lang="en-GB" dirty="0" smtClean="0"/>
              <a:t>Scrum with VS2010</a:t>
            </a:r>
          </a:p>
          <a:p>
            <a:pPr lvl="1"/>
            <a:r>
              <a:rPr lang="en-GB" dirty="0" smtClean="0"/>
              <a:t>Hints</a:t>
            </a:r>
          </a:p>
          <a:p>
            <a:pPr lvl="1"/>
            <a:r>
              <a:rPr lang="en-GB" dirty="0" smtClean="0"/>
              <a:t>Best Practices</a:t>
            </a:r>
          </a:p>
          <a:p>
            <a:pPr lvl="1"/>
            <a:r>
              <a:rPr lang="en-GB" dirty="0" smtClean="0"/>
              <a:t>Templates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665" y="2276872"/>
            <a:ext cx="38100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2883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Done?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Fundamental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GB" dirty="0" smtClean="0"/>
              <a:t>Mature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GB" dirty="0" smtClean="0"/>
              <a:t>Code Analysis</a:t>
            </a:r>
          </a:p>
          <a:p>
            <a:r>
              <a:rPr lang="en-GB" dirty="0" smtClean="0"/>
              <a:t>Coded</a:t>
            </a:r>
          </a:p>
          <a:p>
            <a:r>
              <a:rPr lang="en-GB" dirty="0" smtClean="0"/>
              <a:t>Refactored</a:t>
            </a:r>
          </a:p>
          <a:p>
            <a:r>
              <a:rPr lang="en-GB" dirty="0" smtClean="0"/>
              <a:t>Code Reviewed</a:t>
            </a:r>
          </a:p>
          <a:p>
            <a:r>
              <a:rPr lang="en-GB" dirty="0" smtClean="0"/>
              <a:t>Unit Tested</a:t>
            </a:r>
          </a:p>
          <a:p>
            <a:r>
              <a:rPr lang="en-GB" dirty="0" smtClean="0"/>
              <a:t>Documented</a:t>
            </a:r>
          </a:p>
          <a:p>
            <a:r>
              <a:rPr lang="en-GB" dirty="0" smtClean="0"/>
              <a:t>Continuous Build</a:t>
            </a:r>
          </a:p>
          <a:p>
            <a:r>
              <a:rPr lang="en-GB" dirty="0" smtClean="0"/>
              <a:t>User Acceptance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Design Review</a:t>
            </a:r>
          </a:p>
          <a:p>
            <a:r>
              <a:rPr lang="en-GB" dirty="0" smtClean="0"/>
              <a:t>Design Refactored</a:t>
            </a:r>
          </a:p>
          <a:p>
            <a:r>
              <a:rPr lang="en-GB" dirty="0" smtClean="0"/>
              <a:t>Integration Tested</a:t>
            </a:r>
          </a:p>
          <a:p>
            <a:r>
              <a:rPr lang="en-GB" dirty="0" smtClean="0"/>
              <a:t>Regression Tested</a:t>
            </a:r>
          </a:p>
          <a:p>
            <a:r>
              <a:rPr lang="en-GB" dirty="0" smtClean="0"/>
              <a:t>Security Tested</a:t>
            </a:r>
          </a:p>
          <a:p>
            <a:r>
              <a:rPr lang="en-GB" dirty="0" smtClean="0"/>
              <a:t>Load/Soak Tested</a:t>
            </a:r>
          </a:p>
          <a:p>
            <a:r>
              <a:rPr lang="en-GB" dirty="0" smtClean="0"/>
              <a:t>Scalability Tested</a:t>
            </a:r>
          </a:p>
          <a:p>
            <a:r>
              <a:rPr lang="en-GB" dirty="0" smtClean="0"/>
              <a:t>Performance Tested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12945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5" grpId="0" build="p"/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6672"/>
            <a:ext cx="1979712" cy="322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Sprint (</a:t>
            </a:r>
            <a:r>
              <a:rPr lang="en-GB" dirty="0"/>
              <a:t>aka </a:t>
            </a:r>
            <a:r>
              <a:rPr lang="en-GB" dirty="0" smtClean="0"/>
              <a:t>Iteration)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95479" y="1628800"/>
            <a:ext cx="7444873" cy="45720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The time that the team builds an increment of potentially shippable functionality</a:t>
            </a:r>
          </a:p>
          <a:p>
            <a:r>
              <a:rPr lang="en-GB" dirty="0" smtClean="0"/>
              <a:t>As short as possible and no shorter (2-4 weeks)</a:t>
            </a:r>
          </a:p>
          <a:p>
            <a:r>
              <a:rPr lang="en-GB" dirty="0" smtClean="0"/>
              <a:t>Strict time box</a:t>
            </a:r>
          </a:p>
          <a:p>
            <a:r>
              <a:rPr lang="en-GB" dirty="0" smtClean="0"/>
              <a:t>Has a 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Daily Scrum Meeting</a:t>
            </a:r>
          </a:p>
          <a:p>
            <a:r>
              <a:rPr lang="en-GB" dirty="0" smtClean="0"/>
              <a:t>Start with 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Sprint Planning Meeting</a:t>
            </a:r>
          </a:p>
          <a:p>
            <a:r>
              <a:rPr lang="en-GB" dirty="0" smtClean="0"/>
              <a:t>End with 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Sprint Review Meeting </a:t>
            </a:r>
            <a:r>
              <a:rPr lang="en-GB" dirty="0" smtClean="0"/>
              <a:t>and 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Sprint Retrospective Meeting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3792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Daily Scrum Meeting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15 minute stand up</a:t>
            </a:r>
          </a:p>
          <a:p>
            <a:r>
              <a:rPr lang="en-GB" dirty="0" smtClean="0"/>
              <a:t>3 questions</a:t>
            </a:r>
          </a:p>
          <a:p>
            <a:pPr lvl="1"/>
            <a:r>
              <a:rPr lang="en-GB" dirty="0" smtClean="0"/>
              <a:t>What have you done since the last Scrum?</a:t>
            </a:r>
          </a:p>
          <a:p>
            <a:pPr lvl="1"/>
            <a:r>
              <a:rPr lang="en-GB" dirty="0" smtClean="0"/>
              <a:t>What will you do between now and the next Scrum?</a:t>
            </a:r>
          </a:p>
          <a:p>
            <a:pPr lvl="1"/>
            <a:r>
              <a:rPr lang="en-GB" dirty="0" smtClean="0"/>
              <a:t>What is in your way?</a:t>
            </a:r>
          </a:p>
          <a:p>
            <a:r>
              <a:rPr lang="en-GB" dirty="0" smtClean="0"/>
              <a:t>Not a status meeting</a:t>
            </a:r>
          </a:p>
          <a:p>
            <a:r>
              <a:rPr lang="en-GB" dirty="0" smtClean="0"/>
              <a:t>Not a problem solving meeting</a:t>
            </a:r>
          </a:p>
          <a:p>
            <a:pPr lvl="1"/>
            <a:r>
              <a:rPr lang="en-GB" dirty="0" smtClean="0"/>
              <a:t>Take it offline!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6671"/>
            <a:ext cx="2686299" cy="22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3711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Team focuses on achieving the sprint goal</a:t>
            </a:r>
          </a:p>
          <a:p>
            <a:r>
              <a:rPr lang="en-GB" dirty="0" smtClean="0"/>
              <a:t>Self manages on how to achieve</a:t>
            </a:r>
          </a:p>
          <a:p>
            <a:r>
              <a:rPr lang="en-GB" dirty="0" smtClean="0"/>
              <a:t>Work delivered to the standard agreed in the definition of Done</a:t>
            </a:r>
          </a:p>
          <a:p>
            <a:r>
              <a:rPr lang="en-GB" dirty="0" smtClean="0"/>
              <a:t>Minimal interruptions</a:t>
            </a:r>
          </a:p>
          <a:p>
            <a:r>
              <a:rPr lang="en-GB" i="1" dirty="0" smtClean="0"/>
              <a:t>No change in sprint stories for the duration of the sprint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8873982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Sprint Review Meeting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Review 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Sprint Goal </a:t>
            </a:r>
            <a:r>
              <a:rPr lang="en-GB" dirty="0" smtClean="0"/>
              <a:t>and Committed 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Product Backlog Items</a:t>
            </a:r>
          </a:p>
          <a:p>
            <a:r>
              <a:rPr lang="en-GB" dirty="0" smtClean="0"/>
              <a:t>The Team Presents the work “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done</a:t>
            </a:r>
            <a:r>
              <a:rPr lang="en-GB" dirty="0" smtClean="0"/>
              <a:t>”</a:t>
            </a:r>
          </a:p>
          <a:p>
            <a:pPr lvl="1"/>
            <a:r>
              <a:rPr lang="en-GB" dirty="0" smtClean="0"/>
              <a:t>Undone work is not shown</a:t>
            </a:r>
          </a:p>
          <a:p>
            <a:r>
              <a:rPr lang="en-GB" dirty="0" smtClean="0"/>
              <a:t>Informal</a:t>
            </a:r>
          </a:p>
          <a:p>
            <a:r>
              <a:rPr lang="en-GB" dirty="0" smtClean="0"/>
              <a:t>All Welcome (chickens, pigs, et al)</a:t>
            </a:r>
          </a:p>
          <a:p>
            <a:r>
              <a:rPr lang="en-GB" dirty="0" smtClean="0"/>
              <a:t>Time Boxed!</a:t>
            </a:r>
          </a:p>
          <a:p>
            <a:r>
              <a:rPr lang="en-GB" dirty="0" smtClean="0"/>
              <a:t>Hint – use a demo script</a:t>
            </a:r>
          </a:p>
        </p:txBody>
      </p:sp>
    </p:spTree>
    <p:extLst>
      <p:ext uri="{BB962C8B-B14F-4D97-AF65-F5344CB8AC3E}">
        <p14:creationId xmlns:p14="http://schemas.microsoft.com/office/powerpoint/2010/main" val="37198306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Sprint Retrospective Meeting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Team participates</a:t>
            </a:r>
          </a:p>
          <a:p>
            <a:pPr lvl="1"/>
            <a:r>
              <a:rPr lang="en-GB" dirty="0" smtClean="0"/>
              <a:t>No chickens</a:t>
            </a:r>
          </a:p>
          <a:p>
            <a:r>
              <a:rPr lang="en-GB" dirty="0" smtClean="0"/>
              <a:t>What was achieved?</a:t>
            </a:r>
          </a:p>
          <a:p>
            <a:r>
              <a:rPr lang="en-GB" dirty="0" smtClean="0"/>
              <a:t>What went well?</a:t>
            </a:r>
          </a:p>
          <a:p>
            <a:r>
              <a:rPr lang="en-GB" dirty="0" smtClean="0"/>
              <a:t>What could be improved on?</a:t>
            </a:r>
          </a:p>
          <a:p>
            <a:r>
              <a:rPr lang="en-GB" dirty="0" smtClean="0"/>
              <a:t>Review Metrics</a:t>
            </a:r>
          </a:p>
          <a:p>
            <a:r>
              <a:rPr lang="en-GB" dirty="0" smtClean="0"/>
              <a:t>Tasks for next sprint</a:t>
            </a:r>
          </a:p>
          <a:p>
            <a:r>
              <a:rPr lang="en-GB" dirty="0" smtClean="0"/>
              <a:t>Everyone should contribute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79291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Artefacts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Product Backlog</a:t>
            </a:r>
          </a:p>
          <a:p>
            <a:r>
              <a:rPr lang="en-GB" dirty="0" smtClean="0"/>
              <a:t>The Sprint Backlog</a:t>
            </a:r>
          </a:p>
          <a:p>
            <a:r>
              <a:rPr lang="en-GB" dirty="0" err="1" smtClean="0"/>
              <a:t>Burndown</a:t>
            </a:r>
            <a:r>
              <a:rPr lang="en-GB" dirty="0" smtClean="0"/>
              <a:t> Charts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7457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Product Backlog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Owned by the 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Product Owner</a:t>
            </a:r>
          </a:p>
          <a:p>
            <a:r>
              <a:rPr lang="en-GB" dirty="0" smtClean="0"/>
              <a:t>Anyone can add to it</a:t>
            </a:r>
          </a:p>
          <a:p>
            <a:r>
              <a:rPr lang="en-GB" dirty="0" smtClean="0"/>
              <a:t>Regularly groomed by the 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Scrum Team</a:t>
            </a:r>
          </a:p>
          <a:p>
            <a:r>
              <a:rPr lang="en-GB" dirty="0"/>
              <a:t>Each 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PBI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/>
              <a:t>has business value</a:t>
            </a:r>
          </a:p>
          <a:p>
            <a:r>
              <a:rPr lang="en-GB" dirty="0" smtClean="0"/>
              <a:t>High level estimates</a:t>
            </a:r>
          </a:p>
          <a:p>
            <a:pPr lvl="1"/>
            <a:r>
              <a:rPr lang="en-GB" dirty="0" smtClean="0"/>
              <a:t>Planning Poker</a:t>
            </a:r>
          </a:p>
          <a:p>
            <a:pPr lvl="1"/>
            <a:r>
              <a:rPr lang="en-GB" dirty="0" smtClean="0"/>
              <a:t>Size Only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9218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PBI Iceberg</a:t>
            </a:r>
            <a:endParaRPr lang="en-GB" dirty="0"/>
          </a:p>
        </p:txBody>
      </p:sp>
      <p:sp>
        <p:nvSpPr>
          <p:cNvPr id="5" name="Up Arrow 4"/>
          <p:cNvSpPr/>
          <p:nvPr/>
        </p:nvSpPr>
        <p:spPr>
          <a:xfrm>
            <a:off x="6691064" y="1196752"/>
            <a:ext cx="288032" cy="50451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236296" y="1628800"/>
            <a:ext cx="187262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Detail</a:t>
            </a:r>
          </a:p>
          <a:p>
            <a:r>
              <a:rPr lang="en-GB" dirty="0" smtClean="0"/>
              <a:t>And</a:t>
            </a:r>
          </a:p>
          <a:p>
            <a:r>
              <a:rPr lang="en-GB" dirty="0" smtClean="0"/>
              <a:t>Understanding</a:t>
            </a:r>
          </a:p>
          <a:p>
            <a:r>
              <a:rPr lang="en-GB" dirty="0" smtClean="0"/>
              <a:t>Increase </a:t>
            </a:r>
          </a:p>
          <a:p>
            <a:r>
              <a:rPr lang="en-GB" dirty="0" smtClean="0"/>
              <a:t>towards</a:t>
            </a:r>
          </a:p>
          <a:p>
            <a:r>
              <a:rPr lang="en-GB" dirty="0" smtClean="0"/>
              <a:t>the top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The top </a:t>
            </a:r>
          </a:p>
          <a:p>
            <a:r>
              <a:rPr lang="en-GB" dirty="0" smtClean="0"/>
              <a:t>items have </a:t>
            </a:r>
          </a:p>
          <a:p>
            <a:r>
              <a:rPr lang="en-GB" dirty="0" smtClean="0"/>
              <a:t>The highest</a:t>
            </a:r>
          </a:p>
          <a:p>
            <a:r>
              <a:rPr lang="en-GB" dirty="0" smtClean="0"/>
              <a:t>Business </a:t>
            </a:r>
          </a:p>
          <a:p>
            <a:r>
              <a:rPr lang="en-GB" dirty="0" smtClean="0"/>
              <a:t>priority</a:t>
            </a:r>
            <a:endParaRPr lang="en-GB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02" y="1412776"/>
            <a:ext cx="6227280" cy="48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7333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Sprint Backlog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Tasks needed to complete Sprint Goal</a:t>
            </a:r>
          </a:p>
          <a:p>
            <a:r>
              <a:rPr lang="en-GB" dirty="0" smtClean="0"/>
              <a:t>Most created in Sprint Planning</a:t>
            </a:r>
          </a:p>
          <a:p>
            <a:r>
              <a:rPr lang="en-GB" dirty="0" smtClean="0"/>
              <a:t>Tasks emerge throughout Sprint</a:t>
            </a:r>
          </a:p>
          <a:p>
            <a:r>
              <a:rPr lang="en-GB" dirty="0" smtClean="0"/>
              <a:t>Task no more than 1 Day</a:t>
            </a:r>
          </a:p>
          <a:p>
            <a:pPr lvl="1"/>
            <a:r>
              <a:rPr lang="en-GB" dirty="0" smtClean="0"/>
              <a:t>Team estimate</a:t>
            </a:r>
          </a:p>
          <a:p>
            <a:pPr lvl="1"/>
            <a:r>
              <a:rPr lang="en-GB" dirty="0" smtClean="0"/>
              <a:t>Can use planning poker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5619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Agile on one slide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en-GB" b="1" dirty="0" smtClean="0"/>
              <a:t>Waterfall</a:t>
            </a:r>
          </a:p>
          <a:p>
            <a:r>
              <a:rPr lang="en-GB" dirty="0" smtClean="0"/>
              <a:t>Comprehensive process</a:t>
            </a:r>
          </a:p>
          <a:p>
            <a:r>
              <a:rPr lang="en-GB" dirty="0" smtClean="0"/>
              <a:t>Formal complete specification</a:t>
            </a:r>
          </a:p>
          <a:p>
            <a:r>
              <a:rPr lang="en-GB" dirty="0" smtClean="0"/>
              <a:t>Full Design</a:t>
            </a:r>
          </a:p>
          <a:p>
            <a:r>
              <a:rPr lang="en-GB" dirty="0" smtClean="0"/>
              <a:t>BDUF</a:t>
            </a:r>
          </a:p>
          <a:p>
            <a:r>
              <a:rPr lang="en-GB" dirty="0" smtClean="0"/>
              <a:t>Coding</a:t>
            </a:r>
          </a:p>
          <a:p>
            <a:r>
              <a:rPr lang="en-GB" dirty="0" smtClean="0"/>
              <a:t>Testing</a:t>
            </a:r>
          </a:p>
          <a:p>
            <a:r>
              <a:rPr lang="en-GB" dirty="0" smtClean="0"/>
              <a:t>Stabilisation</a:t>
            </a:r>
          </a:p>
          <a:p>
            <a:r>
              <a:rPr lang="en-GB" dirty="0" smtClean="0"/>
              <a:t>Release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4008" y="1700808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en-GB" b="1" dirty="0" smtClean="0"/>
              <a:t>Agile</a:t>
            </a:r>
          </a:p>
          <a:p>
            <a:r>
              <a:rPr lang="en-GB" dirty="0"/>
              <a:t>Lighter framework</a:t>
            </a:r>
          </a:p>
          <a:p>
            <a:r>
              <a:rPr lang="en-GB" dirty="0" smtClean="0"/>
              <a:t>Short iteration</a:t>
            </a:r>
          </a:p>
          <a:p>
            <a:r>
              <a:rPr lang="en-GB" dirty="0" smtClean="0"/>
              <a:t>Many techniques</a:t>
            </a:r>
          </a:p>
          <a:p>
            <a:pPr lvl="1"/>
            <a:r>
              <a:rPr lang="en-GB" dirty="0" smtClean="0"/>
              <a:t>XP</a:t>
            </a:r>
          </a:p>
          <a:p>
            <a:pPr lvl="1"/>
            <a:r>
              <a:rPr lang="en-GB" dirty="0" smtClean="0"/>
              <a:t>TDD</a:t>
            </a:r>
          </a:p>
          <a:p>
            <a:pPr lvl="1"/>
            <a:r>
              <a:rPr lang="en-GB" dirty="0" smtClean="0"/>
              <a:t>CI</a:t>
            </a:r>
          </a:p>
          <a:p>
            <a:pPr lvl="1"/>
            <a:r>
              <a:rPr lang="en-GB" dirty="0" smtClean="0"/>
              <a:t>Etc.</a:t>
            </a:r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43022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Burndown</a:t>
            </a:r>
            <a:r>
              <a:rPr lang="en-GB" dirty="0" smtClean="0"/>
              <a:t> Chart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Work Remaining over Time</a:t>
            </a:r>
            <a:endParaRPr lang="en-GB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491" y="2492894"/>
            <a:ext cx="6696744" cy="402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358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Traps And Dysfunctions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Start small</a:t>
            </a:r>
          </a:p>
          <a:p>
            <a:r>
              <a:rPr lang="en-GB" dirty="0" smtClean="0"/>
              <a:t>Don’t change 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Scrum</a:t>
            </a:r>
          </a:p>
          <a:p>
            <a:pPr lvl="1"/>
            <a:r>
              <a:rPr lang="en-GB" dirty="0" smtClean="0"/>
              <a:t>Highlights the issues</a:t>
            </a:r>
          </a:p>
          <a:p>
            <a:pPr lvl="1"/>
            <a:r>
              <a:rPr lang="en-GB" dirty="0" smtClean="0"/>
              <a:t>Issue existed before 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Scrum</a:t>
            </a:r>
          </a:p>
          <a:p>
            <a:r>
              <a:rPr lang="en-GB" dirty="0" smtClean="0"/>
              <a:t>No Product Owner</a:t>
            </a:r>
          </a:p>
          <a:p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ScrumMaster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smtClean="0"/>
              <a:t>is the Product Owner</a:t>
            </a:r>
          </a:p>
          <a:p>
            <a:r>
              <a:rPr lang="en-GB" dirty="0" smtClean="0"/>
              <a:t>Need Management Commitment for it to stick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8482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Engineering Practices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268760"/>
            <a:ext cx="7772400" cy="4572000"/>
          </a:xfrm>
        </p:spPr>
        <p:txBody>
          <a:bodyPr/>
          <a:lstStyle/>
          <a:p>
            <a:r>
              <a:rPr lang="en-GB" dirty="0" smtClean="0"/>
              <a:t>Principles</a:t>
            </a:r>
          </a:p>
          <a:p>
            <a:pPr lvl="1"/>
            <a:r>
              <a:rPr lang="en-GB" dirty="0" smtClean="0"/>
              <a:t>Coupling, Cohesion, testability</a:t>
            </a:r>
          </a:p>
          <a:p>
            <a:r>
              <a:rPr lang="en-GB" dirty="0" smtClean="0"/>
              <a:t>Patterns</a:t>
            </a:r>
          </a:p>
          <a:p>
            <a:pPr lvl="1"/>
            <a:r>
              <a:rPr lang="en-GB" dirty="0" smtClean="0"/>
              <a:t>MS patterns &amp; Practices, Gang of 4</a:t>
            </a:r>
          </a:p>
          <a:p>
            <a:r>
              <a:rPr lang="en-GB" dirty="0" smtClean="0"/>
              <a:t>Practices</a:t>
            </a:r>
          </a:p>
          <a:p>
            <a:pPr lvl="1"/>
            <a:r>
              <a:rPr lang="en-GB" dirty="0" smtClean="0"/>
              <a:t>TDD, Design by Contract, Defensive Programming</a:t>
            </a:r>
          </a:p>
          <a:p>
            <a:pPr lvl="1"/>
            <a:r>
              <a:rPr lang="en-GB" dirty="0" smtClean="0"/>
              <a:t>SOLID</a:t>
            </a:r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469938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VS2010 Helps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Modelling (ultimate)</a:t>
            </a:r>
          </a:p>
          <a:p>
            <a:r>
              <a:rPr lang="en-GB" dirty="0" smtClean="0"/>
              <a:t>Test-First Development</a:t>
            </a:r>
          </a:p>
          <a:p>
            <a:r>
              <a:rPr lang="en-GB" dirty="0" smtClean="0"/>
              <a:t>Refactoring</a:t>
            </a:r>
          </a:p>
          <a:p>
            <a:r>
              <a:rPr lang="en-GB" dirty="0" smtClean="0"/>
              <a:t>Unit / System Testing</a:t>
            </a:r>
          </a:p>
          <a:p>
            <a:r>
              <a:rPr lang="en-GB" dirty="0" smtClean="0"/>
              <a:t>Continuous Integration</a:t>
            </a:r>
          </a:p>
          <a:p>
            <a:r>
              <a:rPr lang="en-GB" dirty="0" smtClean="0"/>
              <a:t>Code Analysis</a:t>
            </a:r>
          </a:p>
          <a:p>
            <a:r>
              <a:rPr lang="en-GB" dirty="0" smtClean="0"/>
              <a:t>Automated Testing</a:t>
            </a:r>
          </a:p>
          <a:p>
            <a:pPr lvl="1"/>
            <a:r>
              <a:rPr lang="en-GB" dirty="0" smtClean="0"/>
              <a:t>Coded UI Tests</a:t>
            </a:r>
          </a:p>
          <a:p>
            <a:r>
              <a:rPr lang="en-GB" dirty="0" err="1" smtClean="0"/>
              <a:t>Intellitrace</a:t>
            </a:r>
            <a:endParaRPr lang="en-GB" dirty="0" smtClean="0"/>
          </a:p>
          <a:p>
            <a:r>
              <a:rPr lang="en-GB" dirty="0" err="1" smtClean="0"/>
              <a:t>Wix</a:t>
            </a:r>
            <a:r>
              <a:rPr lang="en-GB" dirty="0" smtClean="0"/>
              <a:t> 3.5 Support</a:t>
            </a:r>
          </a:p>
          <a:p>
            <a:r>
              <a:rPr lang="en-GB" dirty="0" smtClean="0"/>
              <a:t>Database Projects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14857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Process Templates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700808"/>
            <a:ext cx="7772400" cy="4572000"/>
          </a:xfrm>
        </p:spPr>
        <p:txBody>
          <a:bodyPr/>
          <a:lstStyle/>
          <a:p>
            <a:r>
              <a:rPr lang="en-GB" dirty="0" smtClean="0"/>
              <a:t>Microsoft Scrum</a:t>
            </a:r>
          </a:p>
          <a:p>
            <a:pPr lvl="1"/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visualstudiogallery.msdn.microsoft.com/en-us/59ac03e3-df99-4776-be39-1917cbfc5d8e</a:t>
            </a:r>
          </a:p>
          <a:p>
            <a:r>
              <a:rPr lang="en-GB" sz="3400" dirty="0"/>
              <a:t>MSF Agile</a:t>
            </a:r>
          </a:p>
          <a:p>
            <a:pPr marL="454914" lvl="1" indent="0">
              <a:buNone/>
            </a:pPr>
            <a:r>
              <a:rPr lang="en-GB" dirty="0"/>
              <a:t>	</a:t>
            </a:r>
            <a:r>
              <a:rPr lang="en-GB" dirty="0" smtClean="0"/>
              <a:t>Comes in the box!</a:t>
            </a:r>
          </a:p>
          <a:p>
            <a:r>
              <a:rPr lang="en-GB" sz="3400" dirty="0" err="1"/>
              <a:t>Conchango</a:t>
            </a:r>
            <a:r>
              <a:rPr lang="en-GB" sz="3400" dirty="0"/>
              <a:t> V3</a:t>
            </a:r>
          </a:p>
          <a:p>
            <a:pPr marL="454914" lvl="1" indent="0">
              <a:buNone/>
            </a:pPr>
            <a:r>
              <a:rPr lang="en-GB" dirty="0"/>
              <a:t>	http://scrumforteamsystem.com/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852521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Get a build server running</a:t>
            </a:r>
          </a:p>
          <a:p>
            <a:r>
              <a:rPr lang="en-GB" dirty="0" smtClean="0"/>
              <a:t>Use CI</a:t>
            </a:r>
          </a:p>
          <a:p>
            <a:r>
              <a:rPr lang="en-GB" dirty="0" smtClean="0"/>
              <a:t>What is the Branching Strategy</a:t>
            </a:r>
          </a:p>
          <a:p>
            <a:r>
              <a:rPr lang="en-GB" dirty="0" smtClean="0"/>
              <a:t>Set up XML Documentation</a:t>
            </a:r>
          </a:p>
          <a:p>
            <a:r>
              <a:rPr lang="en-GB" dirty="0" smtClean="0"/>
              <a:t>Use Code Analysis</a:t>
            </a:r>
          </a:p>
          <a:p>
            <a:r>
              <a:rPr lang="en-GB" dirty="0" smtClean="0"/>
              <a:t>Unit Test (at Least</a:t>
            </a:r>
            <a:r>
              <a:rPr lang="en-GB" dirty="0" smtClean="0"/>
              <a:t>) early and often</a:t>
            </a:r>
            <a:endParaRPr lang="en-GB" dirty="0" smtClean="0"/>
          </a:p>
          <a:p>
            <a:r>
              <a:rPr lang="en-GB" dirty="0" smtClean="0"/>
              <a:t>Get the deployment sorted </a:t>
            </a:r>
            <a:r>
              <a:rPr lang="en-GB" dirty="0" smtClean="0"/>
              <a:t>early</a:t>
            </a:r>
          </a:p>
          <a:p>
            <a:r>
              <a:rPr lang="en-GB" dirty="0" smtClean="0"/>
              <a:t>Use models to understand </a:t>
            </a:r>
            <a:r>
              <a:rPr lang="en-GB" smtClean="0"/>
              <a:t>and refactor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9938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Modelling Tools</a:t>
            </a:r>
          </a:p>
          <a:p>
            <a:r>
              <a:rPr lang="en-GB" dirty="0" smtClean="0"/>
              <a:t>Backlogs</a:t>
            </a:r>
          </a:p>
          <a:p>
            <a:r>
              <a:rPr lang="en-GB" dirty="0" smtClean="0"/>
              <a:t>Work Items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71849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Professional Scrum Developer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228340"/>
            <a:ext cx="7859216" cy="508680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New Program Just Launched in collaboration with</a:t>
            </a:r>
          </a:p>
          <a:p>
            <a:pPr lvl="1"/>
            <a:r>
              <a:rPr lang="en-GB" dirty="0" smtClean="0"/>
              <a:t>Microsoft</a:t>
            </a:r>
          </a:p>
          <a:p>
            <a:pPr lvl="1"/>
            <a:r>
              <a:rPr lang="en-GB" dirty="0" smtClean="0"/>
              <a:t>Scrum.org (founded by Ken </a:t>
            </a:r>
            <a:r>
              <a:rPr lang="en-GB" dirty="0" err="1" smtClean="0"/>
              <a:t>Schwaber</a:t>
            </a:r>
            <a:r>
              <a:rPr lang="en-GB" dirty="0" smtClean="0"/>
              <a:t>)</a:t>
            </a:r>
          </a:p>
          <a:p>
            <a:r>
              <a:rPr lang="en-GB" dirty="0" smtClean="0"/>
              <a:t>5 days training aimed at the development team and teaching how to develop a potentially </a:t>
            </a:r>
            <a:r>
              <a:rPr lang="en-GB" dirty="0" err="1" smtClean="0"/>
              <a:t>shipable</a:t>
            </a:r>
            <a:r>
              <a:rPr lang="en-GB" dirty="0" smtClean="0"/>
              <a:t> increment using</a:t>
            </a:r>
          </a:p>
          <a:p>
            <a:pPr lvl="1"/>
            <a:r>
              <a:rPr lang="en-GB" dirty="0" smtClean="0"/>
              <a:t>Scrum</a:t>
            </a:r>
          </a:p>
          <a:p>
            <a:pPr lvl="1"/>
            <a:r>
              <a:rPr lang="en-GB" dirty="0" smtClean="0"/>
              <a:t>Visual Studio 2010</a:t>
            </a:r>
          </a:p>
          <a:p>
            <a:pPr lvl="1"/>
            <a:r>
              <a:rPr lang="en-GB" dirty="0" smtClean="0"/>
              <a:t>Modern Engineering</a:t>
            </a:r>
          </a:p>
          <a:p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Dates 13-17 September Microsoft TVP Reading</a:t>
            </a:r>
          </a:p>
          <a:p>
            <a:endParaRPr lang="en-GB" dirty="0"/>
          </a:p>
        </p:txBody>
      </p:sp>
      <p:pic>
        <p:nvPicPr>
          <p:cNvPr id="1027" name="Picture 3" descr="C:\Users\Simon\Documents\Scrum\Marketing\ProfessionalScrumDeveloper_50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076" y="5805265"/>
            <a:ext cx="2753258" cy="91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3474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book your place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courses.scrum.org/classes/show/66</a:t>
            </a:r>
            <a:endParaRPr lang="en-GB" dirty="0" smtClean="0"/>
          </a:p>
          <a:p>
            <a:r>
              <a:rPr lang="en-GB" dirty="0" smtClean="0">
                <a:hlinkClick r:id="rId3"/>
              </a:rPr>
              <a:t>http://www.accentient.com/scrum</a:t>
            </a:r>
            <a:endParaRPr lang="en-GB" dirty="0" smtClean="0"/>
          </a:p>
          <a:p>
            <a:r>
              <a:rPr lang="en-GB" dirty="0" smtClean="0"/>
              <a:t>Email: </a:t>
            </a:r>
            <a:r>
              <a:rPr lang="en-GB" dirty="0" smtClean="0">
                <a:hlinkClick r:id="rId4"/>
              </a:rPr>
              <a:t>simon@accentient.com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971600" y="4365104"/>
            <a:ext cx="7128792" cy="2160240"/>
          </a:xfrm>
          <a:prstGeom prst="wedgeRoundRectCallout">
            <a:avLst>
              <a:gd name="adj1" fmla="val -25109"/>
              <a:gd name="adj2" fmla="val 49902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68580" lvl="0">
              <a:spcBef>
                <a:spcPts val="700"/>
              </a:spcBef>
              <a:buClr>
                <a:srgbClr val="FFF39D"/>
              </a:buClr>
              <a:buSzPct val="95000"/>
            </a:pPr>
            <a:r>
              <a:rPr lang="en-GB" sz="3000" dirty="0">
                <a:solidFill>
                  <a:prstClr val="white"/>
                </a:solidFill>
              </a:rPr>
              <a:t>Early booking and group discount available. Email for options.</a:t>
            </a:r>
          </a:p>
        </p:txBody>
      </p:sp>
    </p:spTree>
    <p:extLst>
      <p:ext uri="{BB962C8B-B14F-4D97-AF65-F5344CB8AC3E}">
        <p14:creationId xmlns:p14="http://schemas.microsoft.com/office/powerpoint/2010/main" val="28800232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129" y="1784350"/>
            <a:ext cx="7324941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979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kind of problem?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5"/>
            <a:ext cx="5544616" cy="476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6329619"/>
            <a:ext cx="8289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hlinkClick r:id="rId3"/>
              </a:rPr>
              <a:t>http://</a:t>
            </a:r>
            <a:r>
              <a:rPr lang="en-GB" sz="1600" dirty="0" smtClean="0">
                <a:hlinkClick r:id="rId3"/>
              </a:rPr>
              <a:t>www.lostgarden.com/2006/04/managing-game-design-risk-part-i.html</a:t>
            </a:r>
            <a:r>
              <a:rPr lang="en-GB" sz="1600" dirty="0" smtClean="0"/>
              <a:t>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1899106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http://www.scrum.org</a:t>
            </a:r>
            <a:endParaRPr lang="en-GB" dirty="0" smtClean="0"/>
          </a:p>
          <a:p>
            <a:r>
              <a:rPr lang="en-GB" dirty="0" smtClean="0">
                <a:hlinkClick r:id="rId3"/>
              </a:rPr>
              <a:t>http://www.accentient.com/scrum</a:t>
            </a:r>
            <a:endParaRPr lang="en-GB" dirty="0" smtClean="0"/>
          </a:p>
          <a:p>
            <a:r>
              <a:rPr lang="en-GB" dirty="0">
                <a:hlinkClick r:id="rId4"/>
              </a:rPr>
              <a:t>http://</a:t>
            </a:r>
            <a:r>
              <a:rPr lang="en-GB" dirty="0" smtClean="0">
                <a:hlinkClick r:id="rId4"/>
              </a:rPr>
              <a:t>msdn.microsoft.com/en-us/vstudio/ff433643.aspx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72308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Contact:</a:t>
            </a:r>
          </a:p>
          <a:p>
            <a:r>
              <a:rPr lang="en-GB" dirty="0" smtClean="0"/>
              <a:t>Twitter </a:t>
            </a:r>
            <a:r>
              <a:rPr lang="en-GB" dirty="0" err="1" smtClean="0"/>
              <a:t>s_reindl</a:t>
            </a:r>
            <a:endParaRPr lang="en-GB" dirty="0" smtClean="0"/>
          </a:p>
          <a:p>
            <a:r>
              <a:rPr lang="en-GB" dirty="0" smtClean="0"/>
              <a:t>Twitter Tag #</a:t>
            </a:r>
            <a:r>
              <a:rPr lang="en-GB" dirty="0" err="1" smtClean="0"/>
              <a:t>proscrumdev</a:t>
            </a:r>
            <a:endParaRPr lang="en-GB" dirty="0" smtClean="0"/>
          </a:p>
          <a:p>
            <a:r>
              <a:rPr lang="en-GB" dirty="0" smtClean="0"/>
              <a:t>Email </a:t>
            </a:r>
            <a:r>
              <a:rPr lang="en-GB" dirty="0" smtClean="0">
                <a:hlinkClick r:id="rId2"/>
              </a:rPr>
              <a:t>simon@accentient.com</a:t>
            </a:r>
            <a:endParaRPr lang="en-GB" dirty="0" smtClean="0"/>
          </a:p>
          <a:p>
            <a:r>
              <a:rPr lang="en-GB" dirty="0"/>
              <a:t>Blog: </a:t>
            </a:r>
            <a:r>
              <a:rPr lang="en-GB" dirty="0">
                <a:hlinkClick r:id="rId3"/>
              </a:rPr>
              <a:t>http://blog.accentient.com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54477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Agile Manifesto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Individuals and interactions </a:t>
            </a:r>
            <a:r>
              <a:rPr lang="en-GB" dirty="0"/>
              <a:t>over processes and tools</a:t>
            </a:r>
          </a:p>
          <a:p>
            <a:r>
              <a:rPr lang="en-GB" b="1" dirty="0"/>
              <a:t>Working software </a:t>
            </a:r>
            <a:r>
              <a:rPr lang="en-GB" dirty="0"/>
              <a:t>over comprehensive documentation</a:t>
            </a:r>
          </a:p>
          <a:p>
            <a:r>
              <a:rPr lang="en-GB" b="1" dirty="0"/>
              <a:t>Customer collaboration </a:t>
            </a:r>
            <a:r>
              <a:rPr lang="en-GB" dirty="0"/>
              <a:t>over contract negotiation</a:t>
            </a:r>
          </a:p>
          <a:p>
            <a:r>
              <a:rPr lang="en-GB" b="1" dirty="0"/>
              <a:t>Responding to change </a:t>
            </a:r>
            <a:r>
              <a:rPr lang="en-GB" dirty="0"/>
              <a:t>over following a </a:t>
            </a:r>
            <a:r>
              <a:rPr lang="en-GB" dirty="0" smtClean="0"/>
              <a:t>plan</a:t>
            </a:r>
          </a:p>
          <a:p>
            <a:pPr marL="68580" indent="0" algn="r">
              <a:buNone/>
            </a:pPr>
            <a:r>
              <a:rPr lang="en-GB" sz="2000" dirty="0">
                <a:hlinkClick r:id="rId2"/>
              </a:rPr>
              <a:t>http://agilemanifesto.org</a:t>
            </a:r>
            <a:r>
              <a:rPr lang="en-GB" sz="2000" dirty="0" smtClean="0">
                <a:hlinkClick r:id="rId2"/>
              </a:rPr>
              <a:t>/</a:t>
            </a:r>
            <a:r>
              <a:rPr lang="en-GB" sz="2000" dirty="0" smtClean="0"/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817816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Scrum @ 60,000 feet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Scrum is the most popular of the agile development frameworks</a:t>
            </a:r>
          </a:p>
          <a:p>
            <a:r>
              <a:rPr lang="en-GB" dirty="0" smtClean="0"/>
              <a:t>Iterative and empirical approach to solve complex problems</a:t>
            </a:r>
          </a:p>
          <a:p>
            <a:r>
              <a:rPr lang="en-GB" dirty="0" smtClean="0"/>
              <a:t>Each sprint the focus is to build an increment of potentially shippable functionality</a:t>
            </a:r>
          </a:p>
          <a:p>
            <a:r>
              <a:rPr lang="en-GB" dirty="0" smtClean="0"/>
              <a:t>Can utilise other processes or techniques within the framework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7307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Scrum @ 30,000 feet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Iterative, incremental approach to reduce risk and maintain focus on goals</a:t>
            </a:r>
          </a:p>
          <a:p>
            <a:r>
              <a:rPr lang="en-GB" dirty="0" smtClean="0"/>
              <a:t>Regular “inspect and adapt” reviews of the product, as well as the team</a:t>
            </a:r>
          </a:p>
          <a:p>
            <a:r>
              <a:rPr lang="en-GB" dirty="0" smtClean="0"/>
              <a:t>Transparency key to achieving success</a:t>
            </a:r>
          </a:p>
          <a:p>
            <a:r>
              <a:rPr lang="en-GB" dirty="0" smtClean="0"/>
              <a:t>Cross-functional, self managing teams (7 ± 2 members)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43434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Scrum @ 10,000 feet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640176"/>
              </p:ext>
            </p:extLst>
          </p:nvPr>
        </p:nvGraphicFramePr>
        <p:xfrm>
          <a:off x="467544" y="1412776"/>
          <a:ext cx="8352927" cy="5137556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2784309"/>
                <a:gridCol w="2784309"/>
                <a:gridCol w="2784309"/>
              </a:tblGrid>
              <a:tr h="48643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Roles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Timeboxes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Artefacts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839592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Product Owner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Release Planning Meeting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Product Backlog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592"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ScrumMaster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Sprint Planning</a:t>
                      </a:r>
                      <a:r>
                        <a:rPr lang="en-GB" sz="2400" baseline="0" dirty="0" smtClean="0"/>
                        <a:t> Meeting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Sprint Backlog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43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The Team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The Sprint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Burndown</a:t>
                      </a:r>
                      <a:r>
                        <a:rPr lang="en-GB" sz="2400" dirty="0" smtClean="0"/>
                        <a:t> Chart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43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Daily Scrum Meeting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Working Software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592"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Sprint Review Meeting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43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Sprint Retrospective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75358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pig and the chicken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70" y="2381250"/>
            <a:ext cx="8616410" cy="303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9342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llabyTechnologies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Branching Strategy</Template>
  <TotalTime>578</TotalTime>
  <Words>1106</Words>
  <Application>Microsoft Office PowerPoint</Application>
  <PresentationFormat>On-screen Show (4:3)</PresentationFormat>
  <Paragraphs>329</Paragraphs>
  <Slides>41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WallabyTechnologies</vt:lpstr>
      <vt:lpstr>Scrum and VS 2010</vt:lpstr>
      <vt:lpstr>Agenda</vt:lpstr>
      <vt:lpstr>Agile on one slide</vt:lpstr>
      <vt:lpstr>What kind of problem?</vt:lpstr>
      <vt:lpstr>The Agile Manifesto</vt:lpstr>
      <vt:lpstr>Scrum @ 60,000 feet</vt:lpstr>
      <vt:lpstr>Scrum @ 30,000 feet</vt:lpstr>
      <vt:lpstr>Scrum @ 10,000 feet</vt:lpstr>
      <vt:lpstr>The pig and the chicken</vt:lpstr>
      <vt:lpstr>The Pigs</vt:lpstr>
      <vt:lpstr>The Chickens</vt:lpstr>
      <vt:lpstr>Product Owner</vt:lpstr>
      <vt:lpstr>Scrum Master</vt:lpstr>
      <vt:lpstr>The Team</vt:lpstr>
      <vt:lpstr>Scrum Framework</vt:lpstr>
      <vt:lpstr>Its all about timing!</vt:lpstr>
      <vt:lpstr>Time Boxes</vt:lpstr>
      <vt:lpstr>Start up meetings </vt:lpstr>
      <vt:lpstr>DoD = Definition of Done </vt:lpstr>
      <vt:lpstr>What is Done?</vt:lpstr>
      <vt:lpstr>The Sprint (aka Iteration) </vt:lpstr>
      <vt:lpstr>Daily Scrum Meeting</vt:lpstr>
      <vt:lpstr>Development</vt:lpstr>
      <vt:lpstr>Sprint Review Meeting</vt:lpstr>
      <vt:lpstr>Sprint Retrospective Meeting</vt:lpstr>
      <vt:lpstr>Artefacts</vt:lpstr>
      <vt:lpstr>The Product Backlog </vt:lpstr>
      <vt:lpstr>The PBI Iceberg</vt:lpstr>
      <vt:lpstr>Sprint Backlog</vt:lpstr>
      <vt:lpstr>Burndown Chart</vt:lpstr>
      <vt:lpstr>Traps And Dysfunctions</vt:lpstr>
      <vt:lpstr>Engineering Practices</vt:lpstr>
      <vt:lpstr>How VS2010 Helps</vt:lpstr>
      <vt:lpstr>Process Templates</vt:lpstr>
      <vt:lpstr>Hints</vt:lpstr>
      <vt:lpstr>Demo</vt:lpstr>
      <vt:lpstr>Professional Scrum Developer</vt:lpstr>
      <vt:lpstr>To book your place</vt:lpstr>
      <vt:lpstr>Questions</vt:lpstr>
      <vt:lpstr>Links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Scrum and Team System</dc:title>
  <dc:creator>Simon</dc:creator>
  <cp:lastModifiedBy>Simon Reindl</cp:lastModifiedBy>
  <cp:revision>39</cp:revision>
  <dcterms:created xsi:type="dcterms:W3CDTF">2010-07-05T19:08:47Z</dcterms:created>
  <dcterms:modified xsi:type="dcterms:W3CDTF">2010-07-07T13:09:19Z</dcterms:modified>
</cp:coreProperties>
</file>